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780" r:id="rId67"/>
    <p:sldId id="783" r:id="rId68"/>
    <p:sldId id="784" r:id="rId69"/>
    <p:sldId id="785" r:id="rId70"/>
    <p:sldId id="786" r:id="rId71"/>
    <p:sldId id="787" r:id="rId72"/>
    <p:sldId id="804" r:id="rId73"/>
    <p:sldId id="788" r:id="rId74"/>
    <p:sldId id="789" r:id="rId75"/>
    <p:sldId id="803" r:id="rId76"/>
    <p:sldId id="790" r:id="rId77"/>
    <p:sldId id="791" r:id="rId78"/>
    <p:sldId id="796" r:id="rId79"/>
    <p:sldId id="797" r:id="rId80"/>
    <p:sldId id="792" r:id="rId81"/>
    <p:sldId id="793" r:id="rId82"/>
    <p:sldId id="794" r:id="rId83"/>
    <p:sldId id="795" r:id="rId84"/>
    <p:sldId id="798" r:id="rId85"/>
    <p:sldId id="799" r:id="rId86"/>
    <p:sldId id="800" r:id="rId87"/>
    <p:sldId id="801" r:id="rId88"/>
    <p:sldId id="802" r:id="rId89"/>
    <p:sldId id="323" r:id="rId90"/>
    <p:sldId id="324" r:id="rId91"/>
    <p:sldId id="325" r:id="rId92"/>
    <p:sldId id="326" r:id="rId93"/>
    <p:sldId id="327" r:id="rId94"/>
    <p:sldId id="328" r:id="rId95"/>
    <p:sldId id="329" r:id="rId96"/>
    <p:sldId id="330" r:id="rId97"/>
    <p:sldId id="331" r:id="rId98"/>
    <p:sldId id="332" r:id="rId99"/>
    <p:sldId id="333" r:id="rId100"/>
    <p:sldId id="334" r:id="rId101"/>
    <p:sldId id="335" r:id="rId102"/>
    <p:sldId id="336" r:id="rId103"/>
    <p:sldId id="337" r:id="rId104"/>
    <p:sldId id="338" r:id="rId105"/>
    <p:sldId id="339" r:id="rId106"/>
    <p:sldId id="340" r:id="rId107"/>
    <p:sldId id="341" r:id="rId108"/>
    <p:sldId id="342" r:id="rId109"/>
    <p:sldId id="343" r:id="rId110"/>
    <p:sldId id="344" r:id="rId111"/>
    <p:sldId id="345" r:id="rId112"/>
    <p:sldId id="346" r:id="rId113"/>
    <p:sldId id="347" r:id="rId114"/>
    <p:sldId id="348" r:id="rId115"/>
    <p:sldId id="349" r:id="rId116"/>
    <p:sldId id="350" r:id="rId117"/>
    <p:sldId id="351" r:id="rId118"/>
    <p:sldId id="352" r:id="rId119"/>
    <p:sldId id="353" r:id="rId120"/>
    <p:sldId id="354" r:id="rId121"/>
    <p:sldId id="355" r:id="rId122"/>
    <p:sldId id="356" r:id="rId123"/>
    <p:sldId id="357" r:id="rId124"/>
    <p:sldId id="358" r:id="rId125"/>
    <p:sldId id="359" r:id="rId126"/>
    <p:sldId id="360" r:id="rId127"/>
    <p:sldId id="361" r:id="rId128"/>
    <p:sldId id="362" r:id="rId129"/>
    <p:sldId id="367" r:id="rId130"/>
    <p:sldId id="368" r:id="rId131"/>
    <p:sldId id="369" r:id="rId132"/>
    <p:sldId id="370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763C-FF93-3603-6176-059D22F09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A9FAB-AB93-B737-2458-4E86E6B37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685F5-9737-3C2D-38C7-160F2AAB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695D-599C-472C-8EE7-003AF5022E09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65955-DDD4-56E6-655A-64D58290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9A404-2B6A-F49D-EF56-CCD12578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64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CCA9-528B-6DDF-B5CE-4599B9BF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70EEA-01F9-4FCB-3B3C-C96EDBA8D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79A5F-D6C3-D0BD-9E9E-0E7EED24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F001A-8557-4CEB-B2F6-4E07D7C2B5D3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9386-A9F8-AE38-493D-264613F0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0F7A2-1654-BDED-DE1E-782AEB8E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343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292B79-422C-DDA3-07CF-B41C6C97A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42536-430E-7183-2B68-BC9C5F3B9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C5B55-3025-C178-27BE-552750BF8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BF43-EF1F-4785-9918-05DF53D0FE09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CBA1B-2566-5F4E-FBF7-DC9C51E1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806FC-BB50-2EAF-CCD1-12CC6CDB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739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4DF1-7CE7-D4E7-BF1C-738F20B7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049D-A3E6-F75E-F986-00EF8E577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E8363-22DB-0989-56A9-7348CB8E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5898-FA79-4903-9589-514C2098B63A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48B53-DE93-ADC2-CAB2-B7C3B891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EDEC5-C0EE-BB4C-2B65-D5199F03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65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4A62-1E4A-60FF-D982-C35DA650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F1ECA-8784-F862-EFEF-1E1DCF938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7DB43-75B0-BB4C-C17A-16DC36AF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E031-48DF-4683-B7D2-57205A625662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155E2-C43A-5738-BDEA-333029BD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2BB7E-FA8B-9DC9-D729-7CDF27EB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003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1613-CB29-441B-9B1D-44183E03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9D186-84F7-2742-9A4A-C85B5E7BF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6C14A-B875-3305-CBA2-219B33268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B4811-CF71-3D77-A34A-2EA8C8BD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1DD70-0E15-4A96-8D9D-FA973F2A4A80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43C03-5858-3BFB-FF25-8575B8FF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64CB7-C071-AC98-934B-86733ED0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755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2E72-6E35-FF03-3894-3B6698C9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B33D9-1B3A-75BC-2A7F-C594E0A75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6030E-474E-95FA-4572-72FACC1AD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5F616-D79D-5222-3D36-05CE0B6A7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A8AA8F-F83A-A344-DD9B-73B379BAA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78821-A13D-7E5C-BD7B-7E510CD0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548B-B500-4907-B08D-0DF9CF07A10F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A361A-A209-CF46-40DD-115B1C7C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7755D-2488-D920-0C3C-3B3E4F50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5801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FC5D-8A36-87FC-1D10-7A1C73AA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92B8E-6A29-9B2C-7AD3-EA904548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EDBF-AA7A-40E8-816B-F16F7AE7EB06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DCCBA-D03C-F7D8-FE72-21FF25E4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9AB92-816E-855C-9E0D-BF74894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136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7F579-0512-8E96-5C17-6C2477C6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86EA-1272-468C-B919-059622CE55E3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46DFA-9EC1-071F-7450-0B2F865B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AA15E-FF7A-66F8-8638-53062E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572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989C-B9B8-2A1D-4FEF-CAFBE9B9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D57A9-2CE4-42C0-0938-E54CAFB28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71D6A-0FF9-04DD-52A0-0E1686AA3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184D9-3263-B9B3-0F94-4A404C372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AE8F3-C7BB-42D3-9095-2FAB453C778B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77843-1278-9CD6-199E-3D285722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B200B-B015-2E16-2D8E-086DBA85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71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CC2F-5359-1FCE-6E83-F5C1804A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CFC75C-B5F2-DFB8-BF70-401A7AFD8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79AF7-DA6A-5C93-5D0E-E6C97CB1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81EE7-0BB9-95AF-4BF6-7B75E12B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4D7A-FD32-456F-B816-D106EBA5EF5A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B289-1A96-2394-BF39-28E3605D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1DF3C-B926-13A3-F290-ABC1602A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823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BEEE48-F7E0-E53D-486B-2FD2259A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EA1F-0697-E260-AD7E-FDB029880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78EB2-A756-C0FE-D840-81B1E76BE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8E84-A059-498B-B9D3-7496418580D6}" type="datetime1">
              <a:rPr lang="en-IN" smtClean="0"/>
              <a:t>11-10-2022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2A59F-99DF-46D8-8E27-1B65A5CA5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745B6-3CAF-98E3-6DB4-673B60BA2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8AD8F2-DCC3-17F0-916B-26B5F1CD956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0"/>
            <a:ext cx="956345" cy="956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6F6041-99AE-8A4A-17D9-9F91EF4D0E17}"/>
              </a:ext>
            </a:extLst>
          </p:cNvPr>
          <p:cNvSpPr/>
          <p:nvPr userDrawn="1"/>
        </p:nvSpPr>
        <p:spPr>
          <a:xfrm>
            <a:off x="1015645" y="0"/>
            <a:ext cx="11176355" cy="494950"/>
          </a:xfrm>
          <a:prstGeom prst="rect">
            <a:avLst/>
          </a:prstGeom>
          <a:solidFill>
            <a:srgbClr val="FFA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DF8FBE-9AEF-148B-7300-B2A58B16F5C2}"/>
              </a:ext>
            </a:extLst>
          </p:cNvPr>
          <p:cNvSpPr/>
          <p:nvPr userDrawn="1"/>
        </p:nvSpPr>
        <p:spPr>
          <a:xfrm>
            <a:off x="9337965" y="-1"/>
            <a:ext cx="2854036" cy="2724727"/>
          </a:xfrm>
          <a:custGeom>
            <a:avLst/>
            <a:gdLst>
              <a:gd name="connsiteX0" fmla="*/ 0 w 2521527"/>
              <a:gd name="connsiteY0" fmla="*/ 0 h 2292939"/>
              <a:gd name="connsiteX1" fmla="*/ 2521527 w 2521527"/>
              <a:gd name="connsiteY1" fmla="*/ 0 h 2292939"/>
              <a:gd name="connsiteX2" fmla="*/ 2521527 w 2521527"/>
              <a:gd name="connsiteY2" fmla="*/ 2292939 h 2292939"/>
              <a:gd name="connsiteX3" fmla="*/ 2493821 w 2521527"/>
              <a:gd name="connsiteY3" fmla="*/ 2036841 h 2292939"/>
              <a:gd name="connsiteX4" fmla="*/ 1711261 w 2521527"/>
              <a:gd name="connsiteY4" fmla="*/ 647204 h 2292939"/>
              <a:gd name="connsiteX5" fmla="*/ 47286 w 2521527"/>
              <a:gd name="connsiteY5" fmla="*/ 1050 h 2292939"/>
              <a:gd name="connsiteX6" fmla="*/ 0 w 2521527"/>
              <a:gd name="connsiteY6" fmla="*/ 2049 h 229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527" h="2292939">
                <a:moveTo>
                  <a:pt x="0" y="0"/>
                </a:moveTo>
                <a:lnTo>
                  <a:pt x="2521527" y="0"/>
                </a:lnTo>
                <a:lnTo>
                  <a:pt x="2521527" y="2292939"/>
                </a:lnTo>
                <a:lnTo>
                  <a:pt x="2493821" y="2036841"/>
                </a:lnTo>
                <a:cubicBezTo>
                  <a:pt x="2405177" y="1508959"/>
                  <a:pt x="2132764" y="1018204"/>
                  <a:pt x="1711261" y="647204"/>
                </a:cubicBezTo>
                <a:cubicBezTo>
                  <a:pt x="1255648" y="246181"/>
                  <a:pt x="663399" y="18315"/>
                  <a:pt x="47286" y="1050"/>
                </a:cubicBezTo>
                <a:lnTo>
                  <a:pt x="0" y="204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84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dev.mysql.com/download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mysql/mysql_unique.asp" TargetMode="External"/><Relationship Id="rId7" Type="http://schemas.openxmlformats.org/officeDocument/2006/relationships/hyperlink" Target="https://www.w3schools.com/mysql/mysql_default.asp" TargetMode="External"/><Relationship Id="rId2" Type="http://schemas.openxmlformats.org/officeDocument/2006/relationships/hyperlink" Target="https://www.w3schools.com/mysql/mysql_notnull.as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3schools.com/mysql/mysql_check.asp" TargetMode="External"/><Relationship Id="rId5" Type="http://schemas.openxmlformats.org/officeDocument/2006/relationships/hyperlink" Target="https://www.w3schools.com/mysql/mysql_foreignkey.asp" TargetMode="External"/><Relationship Id="rId4" Type="http://schemas.openxmlformats.org/officeDocument/2006/relationships/hyperlink" Target="https://www.w3schools.com/mysql/mysql_primarykey.asp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w3schools.com/mysql/mysql_primarykey.asp" TargetMode="Externa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mysql/func_mysql_current_date.asp" TargetMode="Externa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4A8C-359F-D79C-1938-DE1ABCB1A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MY SQL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871490-796C-DAAB-DEE4-A94C49BA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H&amp;D IT Solution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4A4B1-6417-2064-3B09-E5AB699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77409-9C5A-4B07-8E32-19F22F7D558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00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FE29A-CD4F-3F0D-ECB4-AC4065281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8730"/>
            <a:ext cx="10515600" cy="549823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Let’s start with simple example: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B211-68B1-E347-40BD-E44A35F1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72D6B-B904-FF97-4779-508CAC69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4C001-3B12-C344-9018-ACCF4BE6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69" y="1156954"/>
            <a:ext cx="10515600" cy="56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393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F8791-0695-6DC2-E2AB-11E5DFFD7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1023"/>
            <a:ext cx="10515600" cy="553594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Outer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36996-D8DF-15A9-3358-E65CF57F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491AD-653F-E3DD-4377-BEBA80CF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100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CE20E-8EAF-1D08-AEEC-DD79942C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44" y="1371644"/>
            <a:ext cx="7803556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21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88403-63F5-172E-E515-A9F16794C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1023"/>
            <a:ext cx="10515600" cy="553594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Table1, Table 2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807CD-DD43-19A4-346A-E2B0F8B52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1607E-8332-C945-9957-06AFDA4C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D1A9E-5577-0110-9D19-FAEB46C4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94" y="1185534"/>
            <a:ext cx="8961897" cy="55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38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0FA17-5848-81F1-39EB-612C3219D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6437"/>
            <a:ext cx="10515600" cy="546052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652DD-D7F1-3DBE-FC4B-E5375345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70E69-C3F1-CB8C-E645-DE3D5BED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102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53D08-BA94-9BDB-F3AE-F235AC2B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21" y="1229660"/>
            <a:ext cx="8908552" cy="546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5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079E-3DC6-50FE-AC10-69FAF280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4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Right Outer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C5E4B-4755-FB2F-6F88-2E712B167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Right Outer Joins returns all the rows from right table with the matching rows from left table.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there are no columns matching in the left table, it returns NULL values.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78226-5E47-C0FB-6401-C65897CE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F25E6-BFCC-AC76-2888-B557A14C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86308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408D-ADDF-FCCE-BF0A-4BBC6909A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0449"/>
            <a:ext cx="10515600" cy="552651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Right Outer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C1E68-12EE-F1D5-542A-6CD9D0D7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FEE89-218E-10CC-0FB3-0CD4EB89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104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F22B9-6149-FEEC-57F2-262A404E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11" y="1474521"/>
            <a:ext cx="7117697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801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CBFD-C42C-3161-E17E-9D5AAF8A6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462"/>
            <a:ext cx="10515600" cy="5592501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Right Outer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057B9-C014-810E-E94C-E32231509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DD3C6-3AB8-3F47-03AC-8277565D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105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6C908C-7E53-3E61-E5F0-97EC32D6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25" y="1314266"/>
            <a:ext cx="7727350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621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84FD7-2EE7-76B7-4A12-8F26D4A80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2742"/>
            <a:ext cx="10515600" cy="5564221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Table1, Table 2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E8F0E-74AC-9D83-4B0D-DAF94AE8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A13C8-F74D-7063-850E-03C7AD7B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AE3E0-BFE4-5F9F-B5F5-060A5D68C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86" y="1131217"/>
            <a:ext cx="8954276" cy="54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62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B0D8C-9F62-4774-2D32-7C3C77E75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1023"/>
            <a:ext cx="10515600" cy="553594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Right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BF54D-DFC5-D86C-20DA-C16AA6F2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68D18-9594-0C03-B79D-CC71FFE8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CCF16-3123-A434-822B-C8DDEB2C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97" y="1155751"/>
            <a:ext cx="8832345" cy="538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00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B6D2F-341C-A6EC-1C8B-038ACD6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Full Outer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247C5-730C-30FF-DB3F-DACBA7BBC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Outer join combines left outer join and right outer join.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join returns rows from either table when the conditions are met and returns a NULL values in there is no match.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MySQL does not support Full outer Join syntax</a:t>
            </a:r>
          </a:p>
          <a:p>
            <a:pPr lvl="1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Simulate Full outer join using LEFT and RIGHT join with Union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B5EB2-6958-6DC2-7954-A9C32304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489D4-A1AC-85C9-5271-8A68F9746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05608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E2A5B-D4EE-F26C-D92B-048E2252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3889"/>
            <a:ext cx="10515600" cy="558307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Create Table1, Table2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5972B-7538-3934-5146-F6E6D293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3EB16-8DBB-85DD-9E94-F2721DCC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109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D1518-EECD-DAB6-0A7A-E2E10523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04" y="1159497"/>
            <a:ext cx="8900931" cy="54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BC330-AE0D-DA5A-29B1-8170E88D9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2425"/>
            <a:ext cx="10515600" cy="5394538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data from table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8EAFF-103C-65CA-922C-413ABF92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BA1DB-020F-130D-ABC1-2B4717DB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FFD32-6732-FB6F-5673-33A2CC88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7226"/>
            <a:ext cx="8893311" cy="550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240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8EEEF-0D46-C1C3-BD8D-7B2BBCEC3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035"/>
            <a:ext cx="10515600" cy="560192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Outer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F7376-87CC-9DBB-FD95-C2ABB53D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4E326-6B84-81D1-ACAB-21BE12A7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110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D7008-192B-E792-5D39-5CAD5E44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83" y="1084963"/>
            <a:ext cx="8969517" cy="54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973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8988-F29D-EAE0-D1BB-5478C4596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7010"/>
            <a:ext cx="10515600" cy="546995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join + RIGHT join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644BB-51D4-A1ED-89F0-388F7352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5914A-0C2F-5D53-CE4A-464C9777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1FAE1-116B-CCE9-F855-BA467B26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6" y="1190069"/>
            <a:ext cx="8847587" cy="534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272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F15A7-5D0F-C935-4D76-17B3A78D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035"/>
            <a:ext cx="10515600" cy="560192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Join + RIGHT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EFD23-3B0E-3553-DB79-99CBC613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1E11B-AF84-53A9-7FDB-37A8EED8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112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A34B2-486B-DFDD-67E0-DCE0DD19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56" y="1038782"/>
            <a:ext cx="8916173" cy="56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704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1C6C3-7A18-FF73-88D1-3018B6E85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8157"/>
            <a:ext cx="10515600" cy="548880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Outer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BFAB3-2620-127B-ECD0-E3050D8E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E92BA-EF6B-A0D5-B01F-1E1726DC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FE5FC-F4E2-5D7C-7848-82F4290E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5" y="1234911"/>
            <a:ext cx="8946655" cy="53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652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6E09-CDA8-5C1F-E13B-A6DA5C4C4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4718"/>
            <a:ext cx="10515600" cy="5432245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of Full Outer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061F0-3825-F007-33A0-DEBA369FB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A52F2-D1E7-80EA-B133-0DB60AFF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114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40290-940A-2D1A-8CA1-3EE5CA7C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64" y="1246630"/>
            <a:ext cx="8870449" cy="529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620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2D39-F4DC-C3DD-B4BA-ABD3FE3D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Cross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8363D-C3C1-63EA-F637-31BF5A2F7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join is a Cartesian Join that does not necessitate any condition to join.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result set contains records that are the multiples of the record number of both tables.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A1A55-A34B-6731-18B2-C701E744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1BD8-855F-10D5-ED45-F35D6627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41734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5FB83D-93C0-4AD3-0D62-0A1606016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358" y="1074656"/>
            <a:ext cx="6965284" cy="461990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F8780-ECAB-DF23-62BB-367FCF37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A2176-9AA3-8C04-6668-F09E3C6F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33651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0BAC5-92BF-A580-7DE6-FC68F0DE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7584"/>
            <a:ext cx="10515600" cy="547937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A5B8E-6D0F-87DE-29E3-91E7F665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DF516-3974-FBB1-B13E-76C5642C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E4381-EACF-E2D7-A45B-009D6347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53" y="1533681"/>
            <a:ext cx="7300593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957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12630-4D41-E3C8-1F63-7B61E36C3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462"/>
            <a:ext cx="10515600" cy="5592501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join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530AB-2A86-34F5-C53C-FB088541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786D3-C466-97A3-F04C-7C784CCE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118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440DC-04DB-6C24-DDFC-11E0F813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23" y="1480534"/>
            <a:ext cx="7315834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041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329F1-9DAC-AE1B-1262-3C6E9FCB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1023"/>
            <a:ext cx="10515600" cy="553594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179A0-E3B2-EBE9-DECA-604BC208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B426C-BCE0-A835-C574-34DC878B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119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5D92E-4A90-E83E-7525-BA2369E8C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87" y="1312485"/>
            <a:ext cx="7681626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8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080665-2AD0-93EA-0841-C0E9FCA7D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43" y="603315"/>
            <a:ext cx="9615341" cy="57530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037F4-875F-1683-DE9B-B0F749F4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A8B58-B783-6287-4597-6D1F9249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2885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ADABA-EA71-1A5E-4BEA-6C3F5BB35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7584"/>
            <a:ext cx="10515600" cy="547937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7F3F4-E9C7-64BB-75B3-B2215084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36E07-1692-2717-4E72-0A4CE29B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120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DA580-0549-8EE0-5AE6-B7806535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1578613"/>
            <a:ext cx="10531753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870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EDC8F-F27D-BD31-8D76-71879A49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7584"/>
            <a:ext cx="10515600" cy="547937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Table 1, Table 2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778E9-F111-8047-AF63-A9BFE8C3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89941-B2C1-8A7B-F0F7-C454A1F9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B0CF21-CE47-FFCE-0876-824C60193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31" y="1176831"/>
            <a:ext cx="8900931" cy="554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54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BDEE9-AC69-0FA4-2B83-1C2F87F9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462"/>
            <a:ext cx="10515600" cy="5592501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1F172-6498-0BE3-9669-F2FDA40E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B868A-1983-C895-9347-7CBB9131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122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8C9FC-AB08-C896-37E9-7B2FF8E6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33" y="1121789"/>
            <a:ext cx="8923793" cy="55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039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53CAB-11C8-55CE-0D8C-9490EB72C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9303"/>
            <a:ext cx="10515600" cy="550766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of Cross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5F556-430F-EA9B-5FD5-2B13B4D2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11D50-DBC7-4D8A-1A26-07DD5CD1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C82E0-50C3-4558-4E09-DAE431B9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03" y="1129241"/>
            <a:ext cx="8961897" cy="559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568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4197-0710-B69E-10D4-BB2F08CF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Equi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DC4A-7C37-CB8A-DCF2-9C0622AE9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Equi join is a specific type of comparator-based join, that uses only equality comparisons in the join-predicate.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t1.*, t2.*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Table1 t1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INNER join Table2 t2 ON t1.ID = t2.ID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E2AA4-FA74-B007-2491-4F817E0C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49636-3E97-826E-19D6-546D9428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8432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4FD01-05F6-7ADD-9DE5-8E52D327E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569"/>
            <a:ext cx="10515600" cy="464039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non EQUI join is a specific type of comparator based join, that does not use equality comparisons in the join-predicate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t1.* , t2.*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Table1 t1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Inner Join Table2 t2 ON t1.ID &gt; t2.ID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28E3E-389A-E157-F69D-0FC966DD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24C90-8426-3434-5CE7-137DC2D1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91952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7DAC-98FC-BA62-436C-5022482A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pPr algn="ctr"/>
            <a:r>
              <a:rPr lang="en-IN" b="1" u="sng" dirty="0"/>
              <a:t>Self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263E-D285-5D46-1E89-978F37EF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Self join is a join in which a table is joined with itself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user must alias tables used in self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user must qualify each column name used in SELECT clauses with a table alias to avoid ambiguity.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t1.* , t2.*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Table1 t1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Inner Join Table1 t2 ON t1.ID &gt; t2.ID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41076-2B1F-3DCD-9D95-399AFCCE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4B67C-A4E5-1CBF-D732-76C2DEDA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69573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AB9-2256-4A23-94CD-A5949DFA2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864"/>
            <a:ext cx="10515600" cy="545109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a table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E8BAD-5437-CA17-4B53-C5B59E37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DACB8-3C81-9FCE-37AD-347A22D8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127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75C94-C4B7-DAB0-4C67-422DB0CC4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27" y="1222159"/>
            <a:ext cx="8923793" cy="54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811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881C-E395-80E4-125B-70F257DD2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5291"/>
            <a:ext cx="10515600" cy="544167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Inner join and outer join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5759C-0905-98AF-F07F-ACDE93F9A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2826E-C066-7529-C83E-7AEC3441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128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1EB15-BAE2-C70D-0745-CECF12FB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48" y="1233986"/>
            <a:ext cx="8977138" cy="53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544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FF56-B653-6359-7F38-EE5091C8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Joins with USING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ED2B-D198-E5F9-B3B4-76D24E4EF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Keyword simplifies syntax for joining tables when the columns have same name in both the tables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Keyword can be used with Inner and Outer joins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use more and more column with USING keyword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t1.* , t2.*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Table1 t1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INNER JOIN Table2 t2 USING (ID, VALUE)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E2E39-27E1-FE00-E477-647AB3C95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AB35B-63E9-D51D-41C5-4D527499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689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DD04-F7E5-DBC1-A230-0E02F77F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3889"/>
            <a:ext cx="10515600" cy="5583074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all the data ordered by single column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0E3AA-212A-DC6C-39ED-1759300A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6F50C-8DE1-486C-EB00-71FED350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52E5F-E41E-77A0-E52B-5B8D856C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95" y="1110324"/>
            <a:ext cx="9696167" cy="57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021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0699-96D7-424E-4F19-4F532A92D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0449"/>
            <a:ext cx="10515600" cy="552651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Table 1, Table 2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A0EEF-C981-3676-6B84-343792AD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D083-A4E2-941D-107A-82EF38CC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130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76446-2436-8508-ED8C-518FF540C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52" y="1206631"/>
            <a:ext cx="8923793" cy="54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42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76F5-EB8D-2081-5DC8-55F95A26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7584"/>
            <a:ext cx="10515600" cy="547937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Inner join with USING keyword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7A51E-2223-CDC4-2AC2-645E3C1D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36E75-BCFD-88EB-FA68-1C720BC8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131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3DE1A-E6EE-8D1D-95AE-8F551B17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07" y="1214737"/>
            <a:ext cx="8893311" cy="53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814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3D6F4-7560-B5B3-CB52-A33C7CA5F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9047"/>
            <a:ext cx="10515600" cy="566791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join with USING keyword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7371C-3775-4FEB-74A7-980A2BF29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48AD8-B5C5-FD4F-B363-9E82E380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132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FCE01-73B8-FCBF-8C59-1BBBF50A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84" y="1012963"/>
            <a:ext cx="8870449" cy="55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68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31286-15DD-B3BE-362A-041A4F8CF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1596"/>
            <a:ext cx="10515600" cy="5545367"/>
          </a:xfrm>
        </p:spPr>
        <p:txBody>
          <a:bodyPr/>
          <a:lstStyle/>
          <a:p>
            <a:pPr marL="0" indent="0">
              <a:buNone/>
            </a:pPr>
            <a:r>
              <a:rPr lang="en-I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Oreder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</a:t>
            </a:r>
            <a:r>
              <a:rPr lang="en-I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last_name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CCDC7-3E92-07A2-CC59-4B37363D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A3651-3D73-B48E-BB89-34DA870D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14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D2901-E1F1-409C-F598-E9EC3009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2669"/>
            <a:ext cx="8893311" cy="55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7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6796E-83F5-D465-FA5D-13A40EA28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9303"/>
            <a:ext cx="10515600" cy="550766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Order by descending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C8D8A-503A-9ABA-9754-A8F268EE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6569C-87CD-7FC8-199D-17C9E174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15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A139D-C9BC-564C-7091-323E257D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52" y="1135893"/>
            <a:ext cx="9477866" cy="572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79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5B22-4483-5E50-A909-E03F90B0A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0132"/>
            <a:ext cx="10515600" cy="5356831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selected columns from table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85FC4-4B62-5C2D-B74E-3716AFED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A6125-3A40-6837-53A3-F56B1273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E73BA-780D-85BA-6ED3-AFA1B8AE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6" y="1340897"/>
            <a:ext cx="9649781" cy="5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0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EF670-158B-636F-5B7B-B9F0D9EA3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9876"/>
            <a:ext cx="10515600" cy="5517087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from rows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F807A-CE1C-2553-3CCB-C5D9EE36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2CEB7-6264-8B00-9D2A-23E29C9C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6A7EC-10A0-E3F8-D1C2-70389B2C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03" y="1139108"/>
            <a:ext cx="9113511" cy="55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51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026E8E-D085-E223-C8E8-3DCBCB9CA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472" y="675481"/>
            <a:ext cx="9049732" cy="55070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A9586-0201-30CB-7FE0-3C5712E6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7BEC4-A40F-F013-58C1-F2FF6F2E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0443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10F663-1E56-D5C6-B46F-4EC1C6409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88" y="650875"/>
            <a:ext cx="9803876" cy="55260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F1F51-6F47-5B60-8799-0364BAFA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98E40-6E36-E364-ECD2-697A92F8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698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BDF6-6A70-7D30-8A6C-A75E2BEA3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564" y="1338116"/>
            <a:ext cx="8598031" cy="501823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MYSQL</a:t>
            </a:r>
          </a:p>
          <a:p>
            <a:pPr marL="0" indent="0" algn="just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Getting started with MySQL and GUI tool</a:t>
            </a:r>
          </a:p>
          <a:p>
            <a:pPr marL="0" indent="0" algn="just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Fundamentals of RDBMS and database designs</a:t>
            </a:r>
          </a:p>
          <a:p>
            <a:pPr marL="0" indent="0" algn="just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Retrieval Technique</a:t>
            </a:r>
          </a:p>
          <a:p>
            <a:pPr marL="0" indent="0" algn="just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Modification Technique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D3C6B-861B-46B9-F9EB-4E677D52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CFB1D-46A1-6912-CE8F-B1EB61DD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4368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3A22E8-FD3E-E794-2BA8-DD5F2535D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225" y="575035"/>
            <a:ext cx="8739356" cy="57813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69EA-5354-3D7B-77FB-06623DED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33092-A6DF-8BB8-B5F3-882C1BBB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9217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4B397-E488-482B-D765-3844EB4C9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8730"/>
            <a:ext cx="10515600" cy="549823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empty result 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F3C7-AE62-57D2-8134-D404D27C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68AA3-893F-4680-6883-A8DE643A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F91D5F-8042-7EC8-479A-CC222A4E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3" y="1126630"/>
            <a:ext cx="8923793" cy="559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98E32-E735-9549-820B-2F39FC62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1023"/>
            <a:ext cx="10515600" cy="553594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column name using aliases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84C04-3685-6FB3-9F20-9AED41B7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8A9BA-7BAE-FD78-68EB-C40183B3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22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52D65-6B4E-F13D-3F3E-75C7DBA2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74" y="1185535"/>
            <a:ext cx="8977138" cy="55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02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6EAD2-E5C8-7393-9892-6C3A500E2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6437"/>
            <a:ext cx="10515600" cy="546052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values on the base of arithmetic expression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9FAEF-BF2D-87BB-4229-EB90C2EC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56127-C088-AA2F-4D9A-298D4951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DBB51-EB67-67A0-2500-AC8A743B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32" y="1197273"/>
            <a:ext cx="8954276" cy="56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7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FBD5C-4016-F007-7D83-D70BF4761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2425"/>
            <a:ext cx="10515600" cy="539453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Additional function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BD90A-0CCD-4C93-FDC1-9F16FE2D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C3507-E81E-AFFF-57C2-35998824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24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17517-7609-E56F-4F7A-83BEAE8C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54" y="1291472"/>
            <a:ext cx="9630927" cy="519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31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7639-0AAC-2A3E-45E7-2A6E74409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864"/>
            <a:ext cx="10515600" cy="5451099"/>
          </a:xfrm>
        </p:spPr>
        <p:txBody>
          <a:bodyPr/>
          <a:lstStyle/>
          <a:p>
            <a:pPr marL="0" indent="0">
              <a:buNone/>
            </a:pPr>
            <a:r>
              <a:rPr lang="en-I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Concat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two strings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21F6-D265-1F1B-6DB9-8FEFFCDC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4F3F0-ACFC-52F0-4B76-5CEF4DD6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25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75786-1BFA-EB61-BC72-78F8A6CA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5" y="1319753"/>
            <a:ext cx="9277379" cy="50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80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9D31-D43A-5F72-94DA-2F84CAE3D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035"/>
            <a:ext cx="10515600" cy="560192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function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E84F5-E089-1DA8-7CA6-75BB8BE0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25E6C-8B0F-DEAE-A518-8D89F7EE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17010-461B-4446-67EB-F733F225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6711"/>
            <a:ext cx="9078798" cy="53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36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B0910-07AA-DC2E-FC4F-71FF9FB85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6437"/>
            <a:ext cx="10515600" cy="546052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 operation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B3B65-52AC-E69A-05C7-099A5E6C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4BCAC-EF3F-FB2F-824A-7A2DE9DD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27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1CE9D7-0157-EF8D-9E1B-0F83DF32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263192"/>
            <a:ext cx="8923793" cy="528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15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24FCF1-7DC3-94F7-4ED3-F4B9653DE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627" y="933450"/>
            <a:ext cx="7718726" cy="54229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A8443-6C8A-168A-F7CE-AC08DB635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D0E75-123D-04C7-68BE-570E6B27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4457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5273F3-3A7D-0E80-5CA1-AA903A63B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371" y="646906"/>
            <a:ext cx="9424806" cy="55641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17174-05D4-DE68-BF35-6C0B0ACF8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D4EF0-CC3B-24E4-288B-09BF0ACF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302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9932D-723A-478C-E475-7541E2AD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Introduction to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2B75-7692-F03B-90BD-835A8A5AC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download MySQL from this given link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http://dev.mysql.com/downloads/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1A2E1-F1AD-9756-E6B5-8CBB627F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A9E67-3B81-E430-3D70-52F1C709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38E2C-4621-C0AC-23B0-67D3A2349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6362"/>
            <a:ext cx="12192000" cy="37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0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E7EA-A936-D0F5-BF92-54131737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0449"/>
            <a:ext cx="10515600" cy="552651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Distinct operation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F7122-1E07-6FEA-3E8E-D43F908D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346C3-5A71-CD5A-DA46-F826D26D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30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10A60-48B0-5B7A-DA87-D7C1285A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4" y="1161986"/>
            <a:ext cx="8893311" cy="53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45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E5E4-CB83-A2CC-FA6E-FCDEB7D6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0449"/>
            <a:ext cx="10515600" cy="5526514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 clause comparison operator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35CD9-970E-FE2D-08E9-94D74C1E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53711-F65F-F761-147F-2D44E7E8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B1C522-D23A-0731-B64A-0D85097F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48" y="1313370"/>
            <a:ext cx="8908552" cy="50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1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9B917-5B35-21BA-320C-1436504CE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520" y="632217"/>
            <a:ext cx="8870449" cy="55935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BAD29-94E3-A958-F50C-29FC748C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DED85-05D0-22A9-B694-20F4809B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1930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64CD-101A-EE8A-E990-0426D3D6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1852"/>
            <a:ext cx="10515600" cy="5385111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 clause logical operator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40653-EAA6-B84F-DFF0-EB659609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DAC72-7613-2593-9629-D023D8DA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57063-EFBB-FF83-A374-F7B96F17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89" y="2136133"/>
            <a:ext cx="9007621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8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8F69FE-01FF-3AF3-AD4A-344B3A354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776" y="820737"/>
            <a:ext cx="9191257" cy="55356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CBC43-58E8-A8B7-514C-54643315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E7BD8-1E78-8B03-CB52-4EF1C394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7745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84E8F4-12B7-925D-43A4-2F4E7FCA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636" y="707534"/>
            <a:ext cx="8235564" cy="57309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01013-04DB-7F75-582D-0F2EAF2CE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EA80F-B9BF-6115-7F5B-B9CA84B6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414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CDAD2-D578-28A2-D8DD-3399F7756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338" y="801688"/>
            <a:ext cx="8974317" cy="5375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9B11E-681A-2093-BA53-1722B537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E4667-9FF2-0F43-C3B4-207DD21C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1789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511C-7730-AC07-0C19-4E190860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9303"/>
            <a:ext cx="10515600" cy="550766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 operator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69E46-8CDB-0D4E-3EF3-4275B9BB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62CCA-EFC2-CEF9-66D4-622884C6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795FC-4B4D-C666-373D-2C1D54EB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3765"/>
            <a:ext cx="8939035" cy="53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6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FEA0EF-C278-1BA5-FB6B-CB4C7780E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423" y="612775"/>
            <a:ext cx="8691513" cy="56371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E678-5A8D-34AF-1283-64D5E316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BD2BA-B904-E2FF-5F04-AF78916C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8299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35DF9-C826-F5DD-1E64-25571C78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8412"/>
            <a:ext cx="10515600" cy="5328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/>
              <a:t>Order by clause</a:t>
            </a:r>
          </a:p>
          <a:p>
            <a:pPr marL="0" indent="0">
              <a:buNone/>
            </a:pPr>
            <a:endParaRPr lang="en-IN" sz="3200" b="1" dirty="0"/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 ascending descending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Column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 Column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Expression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Alias 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Column Number </a:t>
            </a:r>
          </a:p>
          <a:p>
            <a:pPr marL="0" indent="0">
              <a:buNone/>
            </a:pP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DDCEF-B3D3-1510-CE95-C8668672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D4FE2-9980-CCDB-D7BE-AFD6B43E0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28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3DE11-FAFD-5E56-3174-50A60AD3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8986"/>
            <a:ext cx="10515600" cy="533797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Once installed it just try with password root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F0CD6-CB10-6969-34C9-B40A59A8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71040-BA45-D155-4A39-47BEB708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3C631-A3C3-221A-D019-658836AF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6888"/>
            <a:ext cx="10030905" cy="49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6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5E2F8E-ADA6-BB07-6C1C-A4D76BC2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934" y="684212"/>
            <a:ext cx="8785258" cy="5489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F8B40-99F5-ADDE-DE11-B0DA7BF0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5F6C8-E733-97F9-B323-4675F40D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5126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79F019-2D3F-BB9B-A010-43C8E454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48" y="727075"/>
            <a:ext cx="9779523" cy="54038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B305A-E18C-874C-3F13-AB221184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88599-0D9B-1867-59D7-8BDDB616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970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6FAC-F682-17AD-1292-F13A6ED0A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7584"/>
            <a:ext cx="10515600" cy="547937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 operation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5116B-D3D4-9960-FB87-AD13BFC6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8BC02-1273-10BC-5316-06B1B006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42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BD2E9-A2DA-FF1D-3068-4D813A8F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43" y="1282046"/>
            <a:ext cx="8939035" cy="53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7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349FA0-89A2-5039-F601-91BB23D69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677" y="696912"/>
            <a:ext cx="8983745" cy="55907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C4F4A-AE7F-480A-E7B7-ABE7BEA2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29541-40F3-65CE-4A23-58BF11BD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8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24FDAD-5EAA-D1DB-D708-F0A7DF0FF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544" y="688579"/>
            <a:ext cx="8738648" cy="55896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E41F2-7B19-C051-DC8F-0FE75825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F149D-801A-5596-D9F3-8962DA02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6897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36CC9-407F-6775-AE86-C6748BCEE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02177"/>
            <a:ext cx="10558020" cy="1894788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statement</a:t>
            </a:r>
          </a:p>
          <a:p>
            <a:pPr marL="0" indent="0" algn="ctr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statement</a:t>
            </a:r>
          </a:p>
          <a:p>
            <a:pPr marL="0" indent="0" algn="ctr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7DE01-AE10-4386-0507-A02ED95A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8E186-89CA-3556-B8B5-03DBEECD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0893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14DD-AA02-A5C7-8ACE-2C7E5CC4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Insert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52FC-DD80-4E08-5901-F8D2FEBC1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Row Insert using VALUES clause using SELECT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 row Insert using multiple VALUES clause using SELECT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Default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Null values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13006-DABC-4E68-5733-938EC2E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B77B2-05AC-579B-AC74-446ECA2D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036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A09266-8204-33EE-00C7-FFF1F6908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104" y="675481"/>
            <a:ext cx="9324550" cy="55070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432E2-5A07-BF68-5A93-9EF74845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38492-A209-BE6E-65FF-CC22C1CBD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6858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C16180-FA4F-264C-BD3A-6012B8CF8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49" y="696913"/>
            <a:ext cx="8606672" cy="54800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6C7D4-2DCF-1491-5D0F-917C310F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CCD05-F23D-84A2-7BD8-E09BB53B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408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E5DE6B-9721-EB6A-9F4B-5D0375507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975" y="800624"/>
            <a:ext cx="8503533" cy="56308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DB133-BCB3-FB02-EB14-8EE7BCC7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41D93-12C2-8A49-2F68-A6290145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702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BC86CA-7A70-BB93-A936-07A2C298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42" y="1045723"/>
            <a:ext cx="8607458" cy="79307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 databases;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9D606E-BF4D-254C-CA62-3C6649FAD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41" y="1897851"/>
            <a:ext cx="9089011" cy="42389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46677-9A2E-A71B-EBF7-26FD352D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2480F-DDAC-052B-AC91-545AE6CB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7411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E55146-1EDD-9A10-71FD-68FF0618A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092" y="820738"/>
            <a:ext cx="9417377" cy="53562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E4F63-DB83-D0E4-9A6B-712B1347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13FC0-3983-6E3D-57A6-31FD4E5D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75318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220A-EE9E-DDEC-F72F-961FFB69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UPDATE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38EA8-8A73-4C18-0B2C-F52A7122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using single row single column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using single row multiple column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using multiple row single column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using multiple row multiple column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using SELECT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EC3D7-5FC0-4B00-3D6B-45485C95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44AB9-5642-16FA-E1F7-C5EB3995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430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462160-D976-6B7C-8382-631A09521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790" y="669925"/>
            <a:ext cx="9379670" cy="55070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C3330-377F-83AC-57CE-A3E64FD92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1ABDE-90CD-AEFC-717B-AD920C88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5191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AB4327-DCF1-FA3A-932D-2064CDEF4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045" y="801688"/>
            <a:ext cx="9106293" cy="5375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EE04A-D9F5-611C-F3BC-BD9D9977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BE32C-70A4-92E6-3FF3-19FD7997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8871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254C5D-8992-D0AC-AA4C-CEFEF80A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099CB-8187-EB18-6BF8-6D9D22F2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09615-5C1D-E28D-A916-889B02F8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34" y="650449"/>
            <a:ext cx="9785023" cy="588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40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6766E-A7FD-02D4-2D96-D397ED56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61EF0-48F9-B072-745D-242AD2D3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098EF-B3C8-48AE-07D7-0387FBECD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24" y="716437"/>
            <a:ext cx="8908552" cy="57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2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57BEEC-6983-5F34-B7B6-EF8A2313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F151E-3F0A-B39C-F580-8845B6FB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1ECC4-9C99-4C73-7578-CC3F0830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62" y="754144"/>
            <a:ext cx="8954276" cy="563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7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78325F-CCE4-B8E9-3716-9CAA17EE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39FD8-E841-AE65-CA0C-ECF9AC4C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A6E2F-D7EA-6F2E-4572-0F51DC406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612742"/>
            <a:ext cx="8931414" cy="57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EFBA3-2C69-F094-0155-B67CF97B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DELETE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AE8A7-9DE6-18CE-3817-779B15AA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single row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multiple rows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using SELECT statement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all rows from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648A0-7A07-1A90-9C85-459486514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447B8-A443-F683-CDCE-EE6DBE6F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8161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F06D6-767F-BDC6-0F21-17EE3200C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B66699-6395-1C97-282E-F97AF0D3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D18F9-6F0C-0BF6-998C-18407CF2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716437"/>
            <a:ext cx="8931414" cy="58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7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F1BCD-91FA-E3B2-3651-E502016D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839"/>
            <a:ext cx="10515600" cy="531912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</a:t>
            </a:r>
            <a:r>
              <a:rPr lang="en-I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database_name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C52A3-FBCA-353B-7148-A597FC98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C8459-C1F0-7D6D-25A5-D6238B38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A05DC8-27CF-CEAE-EF5A-5A7FFA7E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54317"/>
            <a:ext cx="9540711" cy="44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5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A443F-EFB8-D6D4-7389-6ABCD881D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99A95-2C4F-2D81-0037-916305BD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C15D2-605C-EF9C-A628-C34034276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867266"/>
            <a:ext cx="8923793" cy="57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17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0D00F-05EC-FF63-9F4A-1333B68F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85EF5-27A8-7DD1-6263-38CEABF5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2CE9D-3292-EC97-F0A2-B745CF02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24" y="678730"/>
            <a:ext cx="8908552" cy="59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1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E2DF6E-84F6-42BF-D38E-27A2D825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F1C56-214D-C8D3-DE5F-61DF19A6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240A1-977D-56EF-333C-624AED78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34" y="556714"/>
            <a:ext cx="8900931" cy="574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5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F95588-B590-FBF6-B644-A5D28CEF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E639B-0C11-AB4E-B061-CC44F6F2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989B2-178E-C9FF-E1B8-6F4B7773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41" y="725864"/>
            <a:ext cx="8969517" cy="563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40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9D80EA-7988-E1D8-B6BD-7F029010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BF37D2-372C-E04F-0291-2CCC75CF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D4F4B-1059-8291-1ACD-FC5F785E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716436"/>
            <a:ext cx="8931414" cy="58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64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3002-AD32-5B6D-142B-A53E92CAA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693"/>
            <a:ext cx="10515600" cy="530027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SELECT statement in subquery when inserting, updating or deleting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rows at a time.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not forget to specify WHERE clause in DELETE or UPDATE statement or it will modify your entire 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5B682-F5E3-232A-2A3A-10B5FB13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0C02F-8955-7870-28B9-D8ED3FBA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6435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A048-B7A0-BF20-4C97-5C1A36AC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Create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E88D9-7DF4-DF66-4ECE-07E6DF184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/>
              <a:t>CREATE TABLE </a:t>
            </a:r>
            <a:r>
              <a:rPr lang="en-US" altLang="zh-TW" sz="2000" dirty="0" err="1"/>
              <a:t>Table_Name</a:t>
            </a:r>
            <a:r>
              <a:rPr lang="en-US" altLang="zh-TW" sz="2000" dirty="0"/>
              <a:t> (</a:t>
            </a:r>
            <a:r>
              <a:rPr lang="en-US" altLang="zh-TW" sz="2000" dirty="0" err="1"/>
              <a:t>column_specifications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</a:t>
            </a:r>
          </a:p>
          <a:p>
            <a:pPr marL="457200" lvl="1" indent="0">
              <a:buNone/>
            </a:pPr>
            <a:r>
              <a:rPr lang="en-US" altLang="zh-TW" sz="2000" dirty="0" err="1"/>
              <a:t>mysql</a:t>
            </a:r>
            <a:r>
              <a:rPr lang="en-US" altLang="zh-TW" sz="2000" dirty="0"/>
              <a:t>&gt; CREATE TABLE student</a:t>
            </a:r>
          </a:p>
          <a:p>
            <a:pPr marL="457200" lvl="1" indent="0">
              <a:buNone/>
            </a:pPr>
            <a:r>
              <a:rPr lang="en-US" altLang="zh-TW" sz="2000" dirty="0"/>
              <a:t>-&gt; </a:t>
            </a:r>
            <a:r>
              <a:rPr lang="en-US" altLang="zh-TW" sz="2000" b="1" dirty="0"/>
              <a:t>(</a:t>
            </a:r>
          </a:p>
          <a:p>
            <a:pPr marL="457200" lvl="1" indent="0">
              <a:buNone/>
            </a:pPr>
            <a:r>
              <a:rPr lang="en-US" altLang="zh-TW" sz="2000" dirty="0"/>
              <a:t>-&gt;   </a:t>
            </a:r>
            <a:r>
              <a:rPr lang="en-US" altLang="zh-TW" sz="2000" dirty="0" err="1"/>
              <a:t>student_ID</a:t>
            </a:r>
            <a:r>
              <a:rPr lang="en-US" altLang="zh-TW" sz="2000" dirty="0"/>
              <a:t> INT UNSIGNED   NOT NULL,</a:t>
            </a:r>
          </a:p>
          <a:p>
            <a:pPr marL="457200" lvl="1" indent="0">
              <a:buNone/>
            </a:pPr>
            <a:r>
              <a:rPr lang="en-US" altLang="zh-TW" sz="2000" dirty="0"/>
              <a:t>-&gt;   name         VARCHAR(20)    NOT NULL,</a:t>
            </a:r>
          </a:p>
          <a:p>
            <a:pPr marL="457200" lvl="1" indent="0">
              <a:buNone/>
            </a:pPr>
            <a:r>
              <a:rPr lang="en-US" altLang="zh-TW" sz="2000" dirty="0"/>
              <a:t>-&gt;   major        VARCHAR(50),</a:t>
            </a:r>
          </a:p>
          <a:p>
            <a:pPr marL="457200" lvl="1" indent="0">
              <a:buNone/>
            </a:pPr>
            <a:r>
              <a:rPr lang="en-US" altLang="zh-TW" sz="2000" dirty="0"/>
              <a:t>-&gt;   grade         VARCHAR(5)</a:t>
            </a:r>
          </a:p>
          <a:p>
            <a:pPr marL="457200" lvl="1" indent="0">
              <a:buNone/>
            </a:pPr>
            <a:r>
              <a:rPr lang="en-US" altLang="zh-TW" sz="2000" dirty="0"/>
              <a:t>-&gt; </a:t>
            </a:r>
            <a:r>
              <a:rPr lang="en-US" altLang="zh-TW" sz="2000" b="1" dirty="0"/>
              <a:t>);</a:t>
            </a:r>
          </a:p>
          <a:p>
            <a:pPr marL="457200" lvl="1" indent="0">
              <a:buNone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 OK, 0 rows affected (0.00 sec)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TW" sz="1600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63569-D291-0434-3FBE-7DE66310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062B0-B285-462E-00C3-10A272FE7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66</a:t>
            </a:fld>
            <a:endParaRPr lang="en-IN" dirty="0"/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83FE0004-B0ED-3202-04E4-59B5833B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41" y="5556103"/>
            <a:ext cx="7772400" cy="34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489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678A-6505-E643-B60D-2D520119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u="sng" dirty="0"/>
              <a:t>Insert Record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E372-6ADB-7355-E7C4-4CCD0544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INTO </a:t>
            </a:r>
            <a:r>
              <a:rPr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table_name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SET col_name1=value1, col_name2=value2, col_name3=value3,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…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2000" dirty="0" err="1"/>
              <a:t>mysql</a:t>
            </a:r>
            <a:r>
              <a:rPr lang="en-US" altLang="zh-TW" sz="2000" dirty="0"/>
              <a:t>&gt; INSERT INTO student SET </a:t>
            </a:r>
            <a:r>
              <a:rPr lang="en-US" altLang="zh-TW" sz="2000" dirty="0" err="1"/>
              <a:t>student_ID</a:t>
            </a:r>
            <a:r>
              <a:rPr lang="en-US" altLang="zh-TW" sz="2000" dirty="0"/>
              <a:t>=101, name='Shannon', major='BCB', grade='A’;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 OK, 1 row affected (0.00 sec)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TW" sz="28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4765B-9567-68CF-B98C-056C9AD4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F6B11-833B-E113-BCAF-58692BAF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67</a:t>
            </a:fld>
            <a:endParaRPr lang="en-IN" dirty="0"/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322968AE-6CF4-4774-6576-C2656E44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65" y="4537435"/>
            <a:ext cx="5196379" cy="10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03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ED95-EC57-B89E-501B-0DE42728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MySQL Constrains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A9EB8-C059-D39B-A85F-BF120498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EAD6D-966B-D111-9B9C-989699A1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68</a:t>
            </a:fld>
            <a:endParaRPr lang="en-IN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B147D33-95C2-30FA-CBE0-AC3B563A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8776" y="1954888"/>
            <a:ext cx="1085444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Create Constraints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Constraints can be specified when the table is created with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CREATE 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statement, or after the table is created with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ALTER 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statement.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2A3D9D-EEC4-CEE0-F694-AD660C4F5F9D}"/>
              </a:ext>
            </a:extLst>
          </p:cNvPr>
          <p:cNvSpPr txBox="1"/>
          <p:nvPr/>
        </p:nvSpPr>
        <p:spPr>
          <a:xfrm>
            <a:off x="668776" y="3575191"/>
            <a:ext cx="609914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Syntax</a:t>
            </a:r>
          </a:p>
          <a:p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IN" sz="2000" dirty="0">
                <a:effectLst/>
              </a:rPr>
              <a:t>CREATE TABLE </a:t>
            </a:r>
            <a:r>
              <a:rPr lang="en-IN" sz="2000" i="1" dirty="0" err="1">
                <a:effectLst/>
              </a:rPr>
              <a:t>table_name</a:t>
            </a:r>
            <a:r>
              <a:rPr lang="en-IN" sz="2000" i="1" dirty="0">
                <a:effectLst/>
              </a:rPr>
              <a:t> </a:t>
            </a:r>
            <a:r>
              <a:rPr lang="en-IN" sz="2000" dirty="0">
                <a:effectLst/>
              </a:rPr>
              <a:t>(</a:t>
            </a:r>
            <a:br>
              <a:rPr lang="en-IN" sz="2000" dirty="0">
                <a:effectLst/>
              </a:rPr>
            </a:br>
            <a:r>
              <a:rPr lang="en-IN" sz="2000" i="1" dirty="0">
                <a:effectLst/>
              </a:rPr>
              <a:t>    column1 datatype</a:t>
            </a:r>
            <a:r>
              <a:rPr lang="en-IN" sz="2000" dirty="0">
                <a:effectLst/>
              </a:rPr>
              <a:t> </a:t>
            </a:r>
            <a:r>
              <a:rPr lang="en-IN" sz="2000" i="1" dirty="0">
                <a:effectLst/>
              </a:rPr>
              <a:t>constraint</a:t>
            </a:r>
            <a:r>
              <a:rPr lang="en-IN" sz="2000" dirty="0">
                <a:effectLst/>
              </a:rPr>
              <a:t>,</a:t>
            </a:r>
            <a:br>
              <a:rPr lang="en-IN" sz="2000" dirty="0">
                <a:effectLst/>
              </a:rPr>
            </a:br>
            <a:r>
              <a:rPr lang="en-IN" sz="2000" i="1" dirty="0">
                <a:effectLst/>
              </a:rPr>
              <a:t>    column2 datatype</a:t>
            </a:r>
            <a:r>
              <a:rPr lang="en-IN" sz="2000" dirty="0">
                <a:effectLst/>
              </a:rPr>
              <a:t> </a:t>
            </a:r>
            <a:r>
              <a:rPr lang="en-IN" sz="2000" i="1" dirty="0">
                <a:effectLst/>
              </a:rPr>
              <a:t>constraint</a:t>
            </a:r>
            <a:r>
              <a:rPr lang="en-IN" sz="2000" dirty="0">
                <a:effectLst/>
              </a:rPr>
              <a:t>,</a:t>
            </a:r>
            <a:br>
              <a:rPr lang="en-IN" sz="2000" dirty="0">
                <a:effectLst/>
              </a:rPr>
            </a:br>
            <a:r>
              <a:rPr lang="en-IN" sz="2000" i="1" dirty="0">
                <a:effectLst/>
              </a:rPr>
              <a:t>    column3 datatype</a:t>
            </a:r>
            <a:r>
              <a:rPr lang="en-IN" sz="2000" dirty="0">
                <a:effectLst/>
              </a:rPr>
              <a:t> </a:t>
            </a:r>
            <a:r>
              <a:rPr lang="en-IN" sz="2000" i="1" dirty="0">
                <a:effectLst/>
              </a:rPr>
              <a:t>constraint</a:t>
            </a:r>
            <a:r>
              <a:rPr lang="en-IN" sz="2000" dirty="0">
                <a:effectLst/>
              </a:rPr>
              <a:t>,</a:t>
            </a:r>
            <a:br>
              <a:rPr lang="en-IN" sz="2000" dirty="0">
                <a:effectLst/>
              </a:rPr>
            </a:br>
            <a:r>
              <a:rPr lang="en-IN" sz="2000" dirty="0">
                <a:effectLst/>
              </a:rPr>
              <a:t>    ....</a:t>
            </a:r>
            <a:br>
              <a:rPr lang="en-IN" sz="2000" dirty="0">
                <a:effectLst/>
              </a:rPr>
            </a:br>
            <a:r>
              <a:rPr lang="en-IN" sz="2000" dirty="0">
                <a:effectLst/>
              </a:rPr>
              <a:t>);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879438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E81198-BB44-166E-978B-55A6CDFC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E2169-5B7D-0CF0-2D27-FEF663D0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69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720B3-E62F-02AF-A94D-6F6943956396}"/>
              </a:ext>
            </a:extLst>
          </p:cNvPr>
          <p:cNvSpPr txBox="1"/>
          <p:nvPr/>
        </p:nvSpPr>
        <p:spPr>
          <a:xfrm>
            <a:off x="1069941" y="843677"/>
            <a:ext cx="1041190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MySQL Constraints</a:t>
            </a: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SQL constraints are used to specify rules for the data in a table.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Constraints are used to limit the type of data that can go into a table. This ensures the accuracy and reliability of the data in the table. If there is any violation between the constraint and the data action, the action is aborted.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Constraints can be column level or table level. Column level constraints apply to a column, and table level constraints apply to the whole table.</a:t>
            </a:r>
          </a:p>
        </p:txBody>
      </p:sp>
    </p:spTree>
    <p:extLst>
      <p:ext uri="{BB962C8B-B14F-4D97-AF65-F5344CB8AC3E}">
        <p14:creationId xmlns:p14="http://schemas.microsoft.com/office/powerpoint/2010/main" val="158913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BABA1-280A-E9FA-6FAB-1635B50B3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864"/>
            <a:ext cx="10515600" cy="545109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 tables;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5868B-113E-780D-3A5F-5216EA6DB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7304D-8B43-0FF0-3259-96A59805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79081-6498-9C67-E8D4-3BDA7DE6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320"/>
            <a:ext cx="9780490" cy="47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22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149AC4-A07E-7553-76F6-E115CD7A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E5883C-FFF5-B4A1-4BC7-A1BB47E5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70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CCBE46-2AA2-00B1-6C65-CCC2D2A9A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53" y="1267760"/>
            <a:ext cx="1156669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following constraints are commonly used in SQL: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 NULL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- Ensures that a column cannot have a NULL 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UNIQUE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- Ensures that all values in a column are different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PRIMARY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- A combination of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NOT NULL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and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 Uniquely identifies each row in a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FOREIGN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- Prevents actions that would destroy links between tables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- Ensures that the values in a column satisfies a specific condition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DEFAULT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- Sets a default value for a column if no value is specified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4172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C67473-235A-DA5A-87E2-1EC613DA9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534FD-D7A3-C23D-E285-556C8914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71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C5B84-F2F5-8942-A0DF-AE3B249B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217" y="750946"/>
            <a:ext cx="1077824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MySQL NOT NULL Constraint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By default, a column can hold NULL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NOT NULL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enforces a column to NOT accept NULL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This enforces a field to always contain a value, which means that you cannot insert a new record, or update a record without adding a value to this field.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5ACAC-A949-64C8-DC37-B73433FF27E0}"/>
              </a:ext>
            </a:extLst>
          </p:cNvPr>
          <p:cNvSpPr txBox="1"/>
          <p:nvPr/>
        </p:nvSpPr>
        <p:spPr>
          <a:xfrm>
            <a:off x="885217" y="3630591"/>
            <a:ext cx="110408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NULL on CREATE TABLE</a:t>
            </a: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following SQL ensures that the "ID", "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LastName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", and "FirstName" columns will NOT accept NULL values when the "Persons" table is created: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5201C-20F4-970A-10D1-CC167BB7F93B}"/>
              </a:ext>
            </a:extLst>
          </p:cNvPr>
          <p:cNvSpPr txBox="1"/>
          <p:nvPr/>
        </p:nvSpPr>
        <p:spPr>
          <a:xfrm>
            <a:off x="885217" y="4954030"/>
            <a:ext cx="60992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CREATE TABLE Persons (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ID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LastName</a:t>
            </a:r>
            <a:r>
              <a:rPr lang="en-US" dirty="0">
                <a:effectLst/>
              </a:rPr>
              <a:t> varchar(255)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FirstName varchar(255)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Age int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659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7396A2-F5F0-7006-986B-B99D87C7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ABD52-8122-D12C-8A41-0D582E8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72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395330-F7A6-5848-56A9-EC4D9775F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16" y="735804"/>
            <a:ext cx="993585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NOT NULL on ALTER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create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NOT NULL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the "Age" column when the "Persons" table is already created, use the following SQL: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6A434-B5AE-EF71-8E78-202D643DA921}"/>
              </a:ext>
            </a:extLst>
          </p:cNvPr>
          <p:cNvSpPr txBox="1"/>
          <p:nvPr/>
        </p:nvSpPr>
        <p:spPr>
          <a:xfrm>
            <a:off x="989816" y="2278633"/>
            <a:ext cx="6099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ALTER TABLE Persons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MODIFY Age int NOT NULL;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3797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95280-79C8-E87E-882E-5577A170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9B4CB4-0782-E217-D363-C217CE99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73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C3F304-4FCF-DE91-E74D-9FC091FBE26F}"/>
              </a:ext>
            </a:extLst>
          </p:cNvPr>
          <p:cNvSpPr txBox="1"/>
          <p:nvPr/>
        </p:nvSpPr>
        <p:spPr>
          <a:xfrm>
            <a:off x="989029" y="53177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MySQL UNIQUE Constraint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7EEA134-AFD5-5824-D0C6-095E78FEB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29" y="1163570"/>
            <a:ext cx="1068921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ensures that all values in a column are different.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Both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and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constraints provide a guarantee for uniqueness for a column or set of columns.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automatically has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However, you can have many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constraints per table, but only one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per table.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AD24462-5898-8202-9C05-5DC04AD08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29" y="4191678"/>
            <a:ext cx="1068606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UNIQUE Constraint on CREATE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following SQL creates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the "ID" column when the "Persons" table is created: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57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F30794-1D58-B3FA-B83D-D898D82A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40BA63-AD5F-84BE-3479-1F67A8EB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FDA31-DE92-605C-582B-BC820FCA03E6}"/>
              </a:ext>
            </a:extLst>
          </p:cNvPr>
          <p:cNvSpPr txBox="1"/>
          <p:nvPr/>
        </p:nvSpPr>
        <p:spPr>
          <a:xfrm>
            <a:off x="989029" y="756577"/>
            <a:ext cx="60991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CREATE TABLE Persons (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ID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LastName</a:t>
            </a:r>
            <a:r>
              <a:rPr lang="en-US" dirty="0">
                <a:effectLst/>
              </a:rPr>
              <a:t> varchar(255)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FirstName varchar(255),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Age int,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UNIQUE (ID)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); 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893A18C-80A8-6FC7-6361-94E3474C9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01" y="3075057"/>
            <a:ext cx="1135065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name 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and to define 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multiple columns, use the following SQL syntax: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2B473-A5EC-3330-50F7-E9EA055CC9A6}"/>
              </a:ext>
            </a:extLst>
          </p:cNvPr>
          <p:cNvSpPr txBox="1"/>
          <p:nvPr/>
        </p:nvSpPr>
        <p:spPr>
          <a:xfrm>
            <a:off x="989029" y="4140799"/>
            <a:ext cx="60991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CREATE TABLE Persons (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ID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LastName</a:t>
            </a:r>
            <a:r>
              <a:rPr lang="en-US" dirty="0">
                <a:effectLst/>
              </a:rPr>
              <a:t> varchar(255)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FirstName varchar(255),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Age int,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CONSTRAINT </a:t>
            </a:r>
            <a:r>
              <a:rPr lang="en-US" dirty="0" err="1">
                <a:effectLst/>
              </a:rPr>
              <a:t>UC_Person</a:t>
            </a:r>
            <a:r>
              <a:rPr lang="en-US" dirty="0">
                <a:effectLst/>
              </a:rPr>
              <a:t> UNIQUE (</a:t>
            </a:r>
            <a:r>
              <a:rPr lang="en-US" dirty="0" err="1">
                <a:effectLst/>
              </a:rPr>
              <a:t>ID,LastName</a:t>
            </a:r>
            <a:r>
              <a:rPr lang="en-US" dirty="0">
                <a:effectLst/>
              </a:rPr>
              <a:t>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2882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201522-58E5-169A-A2D3-AB7D63CB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CC606-38B7-6B6A-AF77-478D4EB8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75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831356-E214-C75D-F32F-55E84344E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3" y="613256"/>
            <a:ext cx="1010553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UNIQUE Constraint on ALTER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create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the "ID" column when the table is already created, use the following SQL: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5CA45-5102-1134-A12F-83F07837E23E}"/>
              </a:ext>
            </a:extLst>
          </p:cNvPr>
          <p:cNvSpPr txBox="1"/>
          <p:nvPr/>
        </p:nvSpPr>
        <p:spPr>
          <a:xfrm>
            <a:off x="848413" y="2080670"/>
            <a:ext cx="6099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</a:rPr>
              <a:t>ALTER TABLE Persons</a:t>
            </a:r>
            <a:br>
              <a:rPr lang="en-IN" dirty="0">
                <a:effectLst/>
              </a:rPr>
            </a:br>
            <a:r>
              <a:rPr lang="en-IN" dirty="0">
                <a:effectLst/>
              </a:rPr>
              <a:t>ADD UNIQUE (ID); 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48ECB5C-E47B-4022-0A18-B882B2795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41" y="2870976"/>
            <a:ext cx="117175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name 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and to define 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multiple columns, use the following SQL syntax: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21CD6-EC1E-A524-6F29-7B76DD95464D}"/>
              </a:ext>
            </a:extLst>
          </p:cNvPr>
          <p:cNvSpPr txBox="1"/>
          <p:nvPr/>
        </p:nvSpPr>
        <p:spPr>
          <a:xfrm>
            <a:off x="848413" y="3722837"/>
            <a:ext cx="6099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</a:rPr>
              <a:t>ALTER TABLE Persons</a:t>
            </a:r>
            <a:br>
              <a:rPr lang="en-IN" dirty="0">
                <a:effectLst/>
              </a:rPr>
            </a:br>
            <a:r>
              <a:rPr lang="en-IN" dirty="0">
                <a:effectLst/>
              </a:rPr>
              <a:t>ADD CONSTRAINT </a:t>
            </a:r>
            <a:r>
              <a:rPr lang="en-IN" dirty="0" err="1">
                <a:effectLst/>
              </a:rPr>
              <a:t>UC_Person</a:t>
            </a:r>
            <a:r>
              <a:rPr lang="en-IN" dirty="0">
                <a:effectLst/>
              </a:rPr>
              <a:t> UNIQUE (</a:t>
            </a:r>
            <a:r>
              <a:rPr lang="en-IN" dirty="0" err="1">
                <a:effectLst/>
              </a:rPr>
              <a:t>ID,LastName</a:t>
            </a:r>
            <a:r>
              <a:rPr lang="en-IN" dirty="0">
                <a:effectLst/>
              </a:rPr>
              <a:t>); </a:t>
            </a:r>
            <a:endParaRPr lang="en-IN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93C93B1-8EED-0398-503B-1E3ECAFC5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1" y="4347095"/>
            <a:ext cx="1178507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DROP a UNIQUE Constraint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drop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UNIQUE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use the following SQL: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2E0F1-AF9C-3874-EFB5-A5028081CF0E}"/>
              </a:ext>
            </a:extLst>
          </p:cNvPr>
          <p:cNvSpPr txBox="1"/>
          <p:nvPr/>
        </p:nvSpPr>
        <p:spPr>
          <a:xfrm>
            <a:off x="848413" y="5598413"/>
            <a:ext cx="10765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</a:rPr>
              <a:t>ALTER TABLE Persons</a:t>
            </a:r>
            <a:br>
              <a:rPr lang="en-IN" dirty="0">
                <a:effectLst/>
              </a:rPr>
            </a:br>
            <a:r>
              <a:rPr lang="en-IN" dirty="0">
                <a:effectLst/>
              </a:rPr>
              <a:t>DROP CONSTRAINT </a:t>
            </a:r>
            <a:r>
              <a:rPr lang="en-IN" dirty="0" err="1">
                <a:effectLst/>
              </a:rPr>
              <a:t>UC_Person</a:t>
            </a:r>
            <a:r>
              <a:rPr lang="en-IN" dirty="0">
                <a:effectLst/>
              </a:rPr>
              <a:t>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11398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6B3D82-18B2-B7E6-EAFD-50E7A4A9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E9ABE-7321-FF50-3670-D706E822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76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7B5B1-5C71-E1A1-9975-31F719B52DA9}"/>
              </a:ext>
            </a:extLst>
          </p:cNvPr>
          <p:cNvSpPr txBox="1"/>
          <p:nvPr/>
        </p:nvSpPr>
        <p:spPr>
          <a:xfrm>
            <a:off x="989029" y="61661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MySQL PRIMARY KEY Constraint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689514-0830-F978-6AC7-CA2FAF23C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30" y="1295295"/>
            <a:ext cx="1120847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uniquely identifies each record in a 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Primary keys must contain UNIQUE values, and cannot contain NULL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 table can have only ONE primary key; and in the table, this primary key can consist of single or multiple columns (fields).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FF4CB90-E5BF-32C1-4921-126F5B0E5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61" y="3389751"/>
            <a:ext cx="111072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PRIMARY KEY on CREATE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following SQL creates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on the "ID" column when the "Persons" table is created: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4FBAB-E493-D449-9C7B-92E730BF400D}"/>
              </a:ext>
            </a:extLst>
          </p:cNvPr>
          <p:cNvSpPr txBox="1"/>
          <p:nvPr/>
        </p:nvSpPr>
        <p:spPr>
          <a:xfrm>
            <a:off x="278091" y="4507587"/>
            <a:ext cx="60991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CREATE TABLE Persons (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ID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LastName</a:t>
            </a:r>
            <a:r>
              <a:rPr lang="en-US" dirty="0">
                <a:effectLst/>
              </a:rPr>
              <a:t> varchar(255)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FirstName varchar(255),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Age int,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PRIMARY KEY (ID)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);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34725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6F176D-130C-50E6-FF42-6D6AC306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A5F97-1F7D-E180-B62C-E390666A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77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E84747-D82D-7E90-148A-3FC990FDB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1" y="711286"/>
            <a:ext cx="10510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allow naming of 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and for defining 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multiple columns, use the following SQL syntax: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4CBAE-4B86-242A-0C94-69DB3CFCCBCF}"/>
              </a:ext>
            </a:extLst>
          </p:cNvPr>
          <p:cNvSpPr txBox="1"/>
          <p:nvPr/>
        </p:nvSpPr>
        <p:spPr>
          <a:xfrm>
            <a:off x="914401" y="1661549"/>
            <a:ext cx="60991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CREATE TABLE Persons (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ID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LastName</a:t>
            </a:r>
            <a:r>
              <a:rPr lang="en-US" dirty="0">
                <a:effectLst/>
              </a:rPr>
              <a:t> varchar(255)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FirstName varchar(255),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Age int,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CONSTRAINT </a:t>
            </a:r>
            <a:r>
              <a:rPr lang="en-US" dirty="0" err="1">
                <a:effectLst/>
              </a:rPr>
              <a:t>PK_Person</a:t>
            </a:r>
            <a:r>
              <a:rPr lang="en-US" dirty="0">
                <a:effectLst/>
              </a:rPr>
              <a:t> PRIMARY KEY (</a:t>
            </a:r>
            <a:r>
              <a:rPr lang="en-US" dirty="0" err="1">
                <a:effectLst/>
              </a:rPr>
              <a:t>ID,LastName</a:t>
            </a:r>
            <a:r>
              <a:rPr lang="en-US" dirty="0">
                <a:effectLst/>
              </a:rPr>
              <a:t>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); 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2EA6564-85D7-53A2-3232-0B06D4F51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57" y="3957305"/>
            <a:ext cx="113644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Note: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In the example above there is only ONE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(PK_Person). However, the VALUE of the primary key is made up of TWO COLUMNS (ID + LastName).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012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EE8D67-BFB7-070C-55BD-5AA74A72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159D7-A02B-C3A7-1278-58466EAE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78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F66CE0-B72C-6D97-B16F-56FAE0A04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55" y="598014"/>
            <a:ext cx="1004867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PRIMARY KEY on ALTER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create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the "ID" column when the table is already created, use the following SQL: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80F5-B4FA-D4A5-31C3-C2EFCBF82A9B}"/>
              </a:ext>
            </a:extLst>
          </p:cNvPr>
          <p:cNvSpPr txBox="1"/>
          <p:nvPr/>
        </p:nvSpPr>
        <p:spPr>
          <a:xfrm>
            <a:off x="933855" y="2162252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ALTER TABLE Persons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ADD PRIMARY KEY (ID); 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7BDCF0F-040D-16E5-B906-A1C121A89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1" y="2987450"/>
            <a:ext cx="118093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allow naming of 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and for defining 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multiple columns, use the following SQL syntax: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624E3-2B79-70F6-6373-9471148AA73F}"/>
              </a:ext>
            </a:extLst>
          </p:cNvPr>
          <p:cNvSpPr txBox="1"/>
          <p:nvPr/>
        </p:nvSpPr>
        <p:spPr>
          <a:xfrm>
            <a:off x="929241" y="3981553"/>
            <a:ext cx="104245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</a:rPr>
              <a:t>ALTER TABLE Persons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ADD CONSTRAINT </a:t>
            </a:r>
            <a:r>
              <a:rPr lang="en-US" sz="2000" dirty="0" err="1">
                <a:effectLst/>
              </a:rPr>
              <a:t>PK_Person</a:t>
            </a:r>
            <a:r>
              <a:rPr lang="en-US" sz="2000" dirty="0">
                <a:effectLst/>
              </a:rPr>
              <a:t> PRIMARY KEY (</a:t>
            </a:r>
            <a:r>
              <a:rPr lang="en-US" sz="2000" dirty="0" err="1">
                <a:effectLst/>
              </a:rPr>
              <a:t>ID,LastName</a:t>
            </a:r>
            <a:r>
              <a:rPr lang="en-US" sz="2000" dirty="0">
                <a:effectLst/>
              </a:rPr>
              <a:t>); </a:t>
            </a:r>
            <a:endParaRPr lang="en-IN" sz="20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5CE8596-7164-E336-7512-2859D6390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1" y="5078780"/>
            <a:ext cx="119309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Note: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If you use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ALTER 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to add a primary key, the primary key column(s) must have been declared to not contain NULL values (when the table was first created).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095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2D03F3-1ABD-0C17-0E39-0A68AF4D8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4F8338-A7CC-0D26-8D57-27533FEA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79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0A7241-2178-3943-3D29-DC660B7FD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826" y="588036"/>
            <a:ext cx="1014324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DROP a PRIMARY KEY Constraint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drop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use the following SQL: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5D891-BA75-A866-E289-3257B536B2A2}"/>
              </a:ext>
            </a:extLst>
          </p:cNvPr>
          <p:cNvSpPr txBox="1"/>
          <p:nvPr/>
        </p:nvSpPr>
        <p:spPr>
          <a:xfrm>
            <a:off x="989029" y="1863852"/>
            <a:ext cx="6099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ALTER TABLE Persons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DROP PRIMARY KEY;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005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B37E-FD55-1E3C-4CC8-B4B9C9A6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Data Retrieval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59F9-AF42-D609-BF53-3D2E8CCF0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Basic of SELECT statement: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SELECT </a:t>
            </a:r>
            <a:r>
              <a:rPr lang="en-IN" dirty="0" err="1"/>
              <a:t>Column_List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FROM </a:t>
            </a:r>
            <a:r>
              <a:rPr lang="en-IN" dirty="0" err="1"/>
              <a:t>Table_Name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WHERE </a:t>
            </a:r>
            <a:r>
              <a:rPr lang="en-IN" dirty="0" err="1"/>
              <a:t>Filter_Condition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ORDER BY </a:t>
            </a:r>
            <a:r>
              <a:rPr lang="en-IN" dirty="0" err="1"/>
              <a:t>Column_list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LIMIT </a:t>
            </a:r>
            <a:r>
              <a:rPr lang="en-IN" dirty="0" err="1"/>
              <a:t>Row_limit</a:t>
            </a:r>
            <a:br>
              <a:rPr lang="en-IN" dirty="0"/>
            </a:b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6303C-146C-D3EB-3A3F-CCC79712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4FACE-2A7A-34A7-B09E-95AE2D52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5577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FAC679-B27C-0B2A-F4D3-2E580185C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094FC-93B5-D7E9-BA10-36857013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80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C7DCB-C98F-4977-ECAB-B995FF46D692}"/>
              </a:ext>
            </a:extLst>
          </p:cNvPr>
          <p:cNvSpPr txBox="1"/>
          <p:nvPr/>
        </p:nvSpPr>
        <p:spPr>
          <a:xfrm>
            <a:off x="989029" y="503490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MySQL FOREIGN KEY Constraint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164C069-1711-5414-6053-4ED13CB65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66" y="1144717"/>
            <a:ext cx="1129881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is used to prevent actions that would destroy links between tables.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is a field (or collection of fields) in one table, that refers to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PRIMARY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 another 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table with the foreign key is called the child table, and the table with the primary key is called the referenced or parent 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Look at the following two tables: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1CFD1-D2B2-51E8-E92A-2096B183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6741"/>
            <a:ext cx="12192000" cy="28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77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5ED89D-872D-3FC4-4B77-8CFE8650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57F0F-1AD2-9128-9523-CC71D7D1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F14D6-2DFD-1B8E-2B42-79864FA3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59" y="645981"/>
            <a:ext cx="7615041" cy="326614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6E73879-313D-7FC4-4ECE-42767637F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71" y="3995678"/>
            <a:ext cx="1110870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Notice that the 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PersonID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" column in the "Orders" table points to the 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PersonID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" column in the "Persons" 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PersonID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" column in the "Persons" table is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PRIMARY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 the "Persons" 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PersonID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" column in the "Orders" table is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 the "Orders" 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prevents invalid data from being inserted into the foreign key column, because it has to be one of the values contained in the parent table.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805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3AB74E-EDF9-6DF6-AC2C-53ED52F9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F14A7-9039-F383-9DEA-5A99EE2E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82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5AB7F6-52BB-A533-83BD-E4AAA79B5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098" y="537308"/>
            <a:ext cx="1019980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FOREIGN KEY on CREATE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following SQL creates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on the 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PersonID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" column when the "Orders" table is created: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D3A8F-9558-1AB5-DBBC-78868DC1A256}"/>
              </a:ext>
            </a:extLst>
          </p:cNvPr>
          <p:cNvSpPr txBox="1"/>
          <p:nvPr/>
        </p:nvSpPr>
        <p:spPr>
          <a:xfrm>
            <a:off x="989029" y="1860747"/>
            <a:ext cx="60991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CREATE TABLE Orders (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OrderID</a:t>
            </a:r>
            <a:r>
              <a:rPr lang="en-US" dirty="0">
                <a:effectLst/>
              </a:rPr>
              <a:t>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OrderNumber</a:t>
            </a:r>
            <a:r>
              <a:rPr lang="en-US" dirty="0">
                <a:effectLst/>
              </a:rPr>
              <a:t>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PersonID</a:t>
            </a:r>
            <a:r>
              <a:rPr lang="en-US" dirty="0">
                <a:effectLst/>
              </a:rPr>
              <a:t> int,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PRIMARY KEY (</a:t>
            </a:r>
            <a:r>
              <a:rPr lang="en-US" dirty="0" err="1">
                <a:effectLst/>
              </a:rPr>
              <a:t>OrderID</a:t>
            </a:r>
            <a:r>
              <a:rPr lang="en-US" dirty="0">
                <a:effectLst/>
              </a:rPr>
              <a:t>),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FOREIGN KEY (</a:t>
            </a:r>
            <a:r>
              <a:rPr lang="en-US" dirty="0" err="1">
                <a:effectLst/>
              </a:rPr>
              <a:t>PersonID</a:t>
            </a:r>
            <a:r>
              <a:rPr lang="en-US" dirty="0">
                <a:effectLst/>
              </a:rPr>
              <a:t>) REFERENCES Persons(</a:t>
            </a:r>
            <a:r>
              <a:rPr lang="en-US" dirty="0" err="1">
                <a:effectLst/>
              </a:rPr>
              <a:t>PersonID</a:t>
            </a:r>
            <a:r>
              <a:rPr lang="en-US" dirty="0">
                <a:effectLst/>
              </a:rPr>
              <a:t>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); 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1B3B23-F3D8-10B5-8F56-F877E0AF3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29" y="3827265"/>
            <a:ext cx="1179594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allow naming of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and for defining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multiple columns, use the following SQL syntax: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895B4-D4AF-CE95-87D5-F775E83D292C}"/>
              </a:ext>
            </a:extLst>
          </p:cNvPr>
          <p:cNvSpPr txBox="1"/>
          <p:nvPr/>
        </p:nvSpPr>
        <p:spPr>
          <a:xfrm>
            <a:off x="996098" y="4549676"/>
            <a:ext cx="60991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CREATE TABLE Orders (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OrderID</a:t>
            </a:r>
            <a:r>
              <a:rPr lang="en-US" dirty="0">
                <a:effectLst/>
              </a:rPr>
              <a:t>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OrderNumber</a:t>
            </a:r>
            <a:r>
              <a:rPr lang="en-US" dirty="0">
                <a:effectLst/>
              </a:rPr>
              <a:t>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PersonID</a:t>
            </a:r>
            <a:r>
              <a:rPr lang="en-US" dirty="0">
                <a:effectLst/>
              </a:rPr>
              <a:t> int,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PRIMARY KEY (</a:t>
            </a:r>
            <a:r>
              <a:rPr lang="en-US" dirty="0" err="1">
                <a:effectLst/>
              </a:rPr>
              <a:t>OrderID</a:t>
            </a:r>
            <a:r>
              <a:rPr lang="en-US" dirty="0">
                <a:effectLst/>
              </a:rPr>
              <a:t>),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CONSTRAINT </a:t>
            </a:r>
            <a:r>
              <a:rPr lang="en-US" dirty="0" err="1">
                <a:effectLst/>
              </a:rPr>
              <a:t>FK_PersonOrder</a:t>
            </a:r>
            <a:r>
              <a:rPr lang="en-US" dirty="0">
                <a:effectLst/>
              </a:rPr>
              <a:t> FOREIGN KEY (</a:t>
            </a:r>
            <a:r>
              <a:rPr lang="en-US" dirty="0" err="1">
                <a:effectLst/>
              </a:rPr>
              <a:t>PersonID</a:t>
            </a:r>
            <a:r>
              <a:rPr lang="en-US" dirty="0">
                <a:effectLst/>
              </a:rPr>
              <a:t>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REFERENCES Persons(</a:t>
            </a:r>
            <a:r>
              <a:rPr lang="en-US" dirty="0" err="1">
                <a:effectLst/>
              </a:rPr>
              <a:t>PersonID</a:t>
            </a:r>
            <a:r>
              <a:rPr lang="en-US" dirty="0">
                <a:effectLst/>
              </a:rPr>
              <a:t>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);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10928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5059A1-EB39-CD8F-9440-7DF555637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4DE071-328D-D6A2-D747-AD2215C9A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83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59DACF-966A-BE80-A1F9-B8CE23A4F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624" y="568730"/>
            <a:ext cx="1017663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FOREIGN KEY on ALTER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create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the 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PersonID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" column when the "Orders" table is already created, use the following SQL: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945C6-5E00-3592-5B87-CDD89A9C4315}"/>
              </a:ext>
            </a:extLst>
          </p:cNvPr>
          <p:cNvSpPr txBox="1"/>
          <p:nvPr/>
        </p:nvSpPr>
        <p:spPr>
          <a:xfrm>
            <a:off x="922624" y="2055248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ALTER TABLE Orders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ADD FOREIGN KEY (</a:t>
            </a:r>
            <a:r>
              <a:rPr lang="en-US" dirty="0" err="1">
                <a:effectLst/>
              </a:rPr>
              <a:t>PersonID</a:t>
            </a:r>
            <a:r>
              <a:rPr lang="en-US" dirty="0">
                <a:effectLst/>
              </a:rPr>
              <a:t>) REFERENCES Persons(</a:t>
            </a:r>
            <a:r>
              <a:rPr lang="en-US" dirty="0" err="1">
                <a:effectLst/>
              </a:rPr>
              <a:t>PersonID</a:t>
            </a:r>
            <a:r>
              <a:rPr lang="en-US" dirty="0">
                <a:effectLst/>
              </a:rPr>
              <a:t>); 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7E996D7-0314-C01F-79F0-0485ABDE4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35" y="2823037"/>
            <a:ext cx="115986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allow naming of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and for defining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multiple columns, use the following SQL syntax: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02464-EBC7-319E-55D0-82B85176E6E1}"/>
              </a:ext>
            </a:extLst>
          </p:cNvPr>
          <p:cNvSpPr txBox="1"/>
          <p:nvPr/>
        </p:nvSpPr>
        <p:spPr>
          <a:xfrm>
            <a:off x="988979" y="3632447"/>
            <a:ext cx="60992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</a:rPr>
              <a:t>ALTER TABLE Orders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ADD CONSTRAINT </a:t>
            </a:r>
            <a:r>
              <a:rPr lang="en-US" sz="2000" dirty="0" err="1">
                <a:effectLst/>
              </a:rPr>
              <a:t>FK_PersonOrder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FOREIGN KEY (</a:t>
            </a:r>
            <a:r>
              <a:rPr lang="en-US" sz="2000" dirty="0" err="1">
                <a:effectLst/>
              </a:rPr>
              <a:t>PersonID</a:t>
            </a:r>
            <a:r>
              <a:rPr lang="en-US" sz="2000" dirty="0">
                <a:effectLst/>
              </a:rPr>
              <a:t>) REFERENCES Persons(</a:t>
            </a:r>
            <a:r>
              <a:rPr lang="en-US" sz="2000" dirty="0" err="1">
                <a:effectLst/>
              </a:rPr>
              <a:t>PersonID</a:t>
            </a:r>
            <a:r>
              <a:rPr lang="en-US" sz="2000" dirty="0">
                <a:effectLst/>
              </a:rPr>
              <a:t>); </a:t>
            </a:r>
            <a:endParaRPr lang="en-IN" sz="20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E9FED12-2C88-0A00-FF24-5EE3DE94A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35" y="4636620"/>
            <a:ext cx="114031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DROP a FOREIGN KEY Constraint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drop 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FOREIGN KEY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use the following SQL: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07A170-4BFC-1369-F31A-B8BFF5E1B539}"/>
              </a:ext>
            </a:extLst>
          </p:cNvPr>
          <p:cNvSpPr txBox="1"/>
          <p:nvPr/>
        </p:nvSpPr>
        <p:spPr>
          <a:xfrm>
            <a:off x="988979" y="5460915"/>
            <a:ext cx="60992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</a:rPr>
              <a:t>ALTER TABLE Orders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DROP FOREIGN KEY </a:t>
            </a:r>
            <a:r>
              <a:rPr lang="en-US" sz="2000" dirty="0" err="1">
                <a:effectLst/>
              </a:rPr>
              <a:t>FK_PersonOrder</a:t>
            </a:r>
            <a:r>
              <a:rPr lang="en-US" sz="2000" dirty="0">
                <a:effectLst/>
              </a:rPr>
              <a:t>;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977242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F8C47E-69E4-2A2C-777B-FD435396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8E4AB-5785-CF45-F184-2D1FFEA6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A66D9-B88B-6743-1C8B-32FB668B2A54}"/>
              </a:ext>
            </a:extLst>
          </p:cNvPr>
          <p:cNvSpPr txBox="1"/>
          <p:nvPr/>
        </p:nvSpPr>
        <p:spPr>
          <a:xfrm>
            <a:off x="989029" y="626038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MySQL CHECK Constraint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E47075E-C040-D80E-09C7-114344ED2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2" y="1246834"/>
            <a:ext cx="1170809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is used to limit the value range that can be placed in a column.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If you define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a column it will allow only certain values for this column.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If you define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a table it can limit the values in certain columns based on values in other columns in the row.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730A7AF-9855-50D7-0FA8-B526ECE58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067" y="3283402"/>
            <a:ext cx="1188990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CHECK on CREATE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following SQL creates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the "Age" column when the "Persons" table is created.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ensures that the age of a person must be 18, or older: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FBF41-A7F0-0A43-09AF-0A72A9A2B719}"/>
              </a:ext>
            </a:extLst>
          </p:cNvPr>
          <p:cNvSpPr txBox="1"/>
          <p:nvPr/>
        </p:nvSpPr>
        <p:spPr>
          <a:xfrm>
            <a:off x="84842" y="4690150"/>
            <a:ext cx="61321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CREATE TABLE Persons (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ID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LastName</a:t>
            </a:r>
            <a:r>
              <a:rPr lang="en-US" dirty="0">
                <a:effectLst/>
              </a:rPr>
              <a:t> varchar(255)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FirstName varchar(255),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Age int,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CHECK (Age&gt;=18)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);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7084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AA15F4-F2FD-258E-F5BF-26CC40D6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CFDD2-B1F7-E9E9-AC83-0FAD0670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85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DC9278-159B-8BF0-0646-1388FC586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08" y="654725"/>
            <a:ext cx="99547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allow naming of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and for defining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multiple columns, use the following SQL syntax: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1AF41-0A42-0ACB-4193-7CA88C53D5A5}"/>
              </a:ext>
            </a:extLst>
          </p:cNvPr>
          <p:cNvSpPr txBox="1"/>
          <p:nvPr/>
        </p:nvSpPr>
        <p:spPr>
          <a:xfrm>
            <a:off x="952107" y="1554233"/>
            <a:ext cx="102657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CREATE TABLE Persons (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ID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LastName</a:t>
            </a:r>
            <a:r>
              <a:rPr lang="en-US" dirty="0">
                <a:effectLst/>
              </a:rPr>
              <a:t> varchar(255)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FirstName varchar(255),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Age int,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City varchar(255),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CONSTRAINT </a:t>
            </a:r>
            <a:r>
              <a:rPr lang="en-US" dirty="0" err="1">
                <a:effectLst/>
              </a:rPr>
              <a:t>CHK_Person</a:t>
            </a:r>
            <a:r>
              <a:rPr lang="en-US" dirty="0">
                <a:effectLst/>
              </a:rPr>
              <a:t> CHECK (Age&gt;=18 AND City='</a:t>
            </a:r>
            <a:r>
              <a:rPr lang="en-US" dirty="0" err="1">
                <a:effectLst/>
              </a:rPr>
              <a:t>Sandnes</a:t>
            </a:r>
            <a:r>
              <a:rPr lang="en-US" dirty="0">
                <a:effectLst/>
              </a:rPr>
              <a:t>')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); 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3BFC23-5305-266C-E42F-AB6FDA569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76" y="3980328"/>
            <a:ext cx="1159496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CHECK on ALTER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create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the "Age" column when the table is already created, use the following SQL: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8060A-A020-0E1E-909F-BA21337E4DF7}"/>
              </a:ext>
            </a:extLst>
          </p:cNvPr>
          <p:cNvSpPr txBox="1"/>
          <p:nvPr/>
        </p:nvSpPr>
        <p:spPr>
          <a:xfrm>
            <a:off x="952107" y="5506893"/>
            <a:ext cx="60991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</a:rPr>
              <a:t>ALTER TABLE Persons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ADD CHECK (Age&gt;=18);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07318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E87836-C704-18A0-23A2-B55E8627D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05583-61C1-38F5-A07F-64A4CE95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86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E3F275-1CAE-ABA5-68E8-30F51BE62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107" y="635872"/>
            <a:ext cx="1003954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allow naming of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and for defining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multiple columns, use the following SQL syntax: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5BC15-5F79-1B98-76A2-D95F0C1EAC55}"/>
              </a:ext>
            </a:extLst>
          </p:cNvPr>
          <p:cNvSpPr txBox="1"/>
          <p:nvPr/>
        </p:nvSpPr>
        <p:spPr>
          <a:xfrm>
            <a:off x="952106" y="1697072"/>
            <a:ext cx="10401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ALTER TABLE Persons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ADD CONSTRAINT </a:t>
            </a:r>
            <a:r>
              <a:rPr lang="en-US" dirty="0" err="1">
                <a:effectLst/>
              </a:rPr>
              <a:t>CHK_PersonAge</a:t>
            </a:r>
            <a:r>
              <a:rPr lang="en-US" dirty="0">
                <a:effectLst/>
              </a:rPr>
              <a:t> CHECK (Age&gt;=18 AND City='</a:t>
            </a:r>
            <a:r>
              <a:rPr lang="en-US" dirty="0" err="1">
                <a:effectLst/>
              </a:rPr>
              <a:t>Sandnes</a:t>
            </a:r>
            <a:r>
              <a:rPr lang="en-US" dirty="0">
                <a:effectLst/>
              </a:rPr>
              <a:t>'); 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13E6041-E1F4-C116-1E55-770B8C6C0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6" y="2613800"/>
            <a:ext cx="1095787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DROP a CHECK Constraint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drop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CHECK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use the following SQL: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328DD-F3D3-230B-8CCF-738C70C6ACED}"/>
              </a:ext>
            </a:extLst>
          </p:cNvPr>
          <p:cNvSpPr txBox="1"/>
          <p:nvPr/>
        </p:nvSpPr>
        <p:spPr>
          <a:xfrm>
            <a:off x="989029" y="4023410"/>
            <a:ext cx="6099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</a:rPr>
              <a:t>ALTER TABLE Persons</a:t>
            </a:r>
            <a:br>
              <a:rPr lang="en-IN" dirty="0">
                <a:effectLst/>
              </a:rPr>
            </a:br>
            <a:r>
              <a:rPr lang="en-IN" dirty="0">
                <a:effectLst/>
              </a:rPr>
              <a:t>DROP CHECK </a:t>
            </a:r>
            <a:r>
              <a:rPr lang="en-IN" dirty="0" err="1">
                <a:effectLst/>
              </a:rPr>
              <a:t>CHK_PersonAge</a:t>
            </a:r>
            <a:r>
              <a:rPr lang="en-IN" dirty="0">
                <a:effectLst/>
              </a:rPr>
              <a:t>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7962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EDAED5-C17F-6CF7-3E2D-F341E0347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4988F-19F2-F881-3502-117AB43C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87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C0D64-C3E8-98E1-32BF-D347BA0300AF}"/>
              </a:ext>
            </a:extLst>
          </p:cNvPr>
          <p:cNvSpPr txBox="1"/>
          <p:nvPr/>
        </p:nvSpPr>
        <p:spPr>
          <a:xfrm>
            <a:off x="989029" y="531770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MySQL DEFAULT Constraint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59312DE-8F1C-1D86-440A-BB6FCA2D8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70" y="1054990"/>
            <a:ext cx="1102936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DEFAULT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is used to set a default value for a column.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default value will be added to all new records, if no other value is specified.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7FFCE9B-7F1D-ED8A-5C34-FAA0FC616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24" y="2284861"/>
            <a:ext cx="109490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DEFAULT on CREATE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following SQL sets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DEFAULT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value for the "City" column when the "Persons" table is created: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CC2287-04C5-247A-EE06-DA1E86F3B963}"/>
              </a:ext>
            </a:extLst>
          </p:cNvPr>
          <p:cNvSpPr txBox="1"/>
          <p:nvPr/>
        </p:nvSpPr>
        <p:spPr>
          <a:xfrm>
            <a:off x="230170" y="3429000"/>
            <a:ext cx="112799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CREATE TABLE Persons (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ID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LastName</a:t>
            </a:r>
            <a:r>
              <a:rPr lang="en-US" dirty="0">
                <a:effectLst/>
              </a:rPr>
              <a:t> varchar(255)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FirstName varchar(255),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Age int,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City varchar(255) DEFAULT '</a:t>
            </a:r>
            <a:r>
              <a:rPr lang="en-US" dirty="0" err="1">
                <a:effectLst/>
              </a:rPr>
              <a:t>Sandnes</a:t>
            </a:r>
            <a:r>
              <a:rPr lang="en-US" dirty="0">
                <a:effectLst/>
              </a:rPr>
              <a:t>'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2036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382EC-53A6-BCE1-0128-452661747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865D0C-610D-0C9D-B4E1-2EF3BFBA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88</a:t>
            </a:fld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B13F34-DE60-EACC-0F19-255291DBF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522" y="711286"/>
            <a:ext cx="971903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DEFAULT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can also be used to insert system values, by using functions like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CURRENT_DATE()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52E1F-F7F3-43AC-839D-049BAF7958C9}"/>
              </a:ext>
            </a:extLst>
          </p:cNvPr>
          <p:cNvSpPr txBox="1"/>
          <p:nvPr/>
        </p:nvSpPr>
        <p:spPr>
          <a:xfrm>
            <a:off x="989029" y="1671769"/>
            <a:ext cx="9248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CREATE TABLE Orders (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ID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OrderNumber</a:t>
            </a:r>
            <a:r>
              <a:rPr lang="en-US" dirty="0">
                <a:effectLst/>
              </a:rPr>
              <a:t> int NOT NULL,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    </a:t>
            </a:r>
            <a:r>
              <a:rPr lang="en-US" dirty="0" err="1">
                <a:effectLst/>
              </a:rPr>
              <a:t>OrderDate</a:t>
            </a:r>
            <a:r>
              <a:rPr lang="en-US" dirty="0">
                <a:effectLst/>
              </a:rPr>
              <a:t> date DEFAULT CURRENT_DATE()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); </a:t>
            </a:r>
          </a:p>
          <a:p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3B40292-E92E-243B-64DC-F1697FB8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3" y="3170860"/>
            <a:ext cx="1158554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DEFAULT on ALTER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create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DEFAULT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 on the "City" column when the table is already created, use the following SQL: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655A3-E58B-C8F5-328D-F1AD7DD0E77A}"/>
              </a:ext>
            </a:extLst>
          </p:cNvPr>
          <p:cNvSpPr txBox="1"/>
          <p:nvPr/>
        </p:nvSpPr>
        <p:spPr>
          <a:xfrm>
            <a:off x="989028" y="4246538"/>
            <a:ext cx="10945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ALTER TABLE Persons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ALTER City SET DEFAULT '</a:t>
            </a:r>
            <a:r>
              <a:rPr lang="en-US" dirty="0" err="1">
                <a:effectLst/>
              </a:rPr>
              <a:t>Sandnes</a:t>
            </a:r>
            <a:r>
              <a:rPr lang="en-US" dirty="0">
                <a:effectLst/>
              </a:rPr>
              <a:t>'; </a:t>
            </a:r>
            <a:endParaRPr lang="en-IN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C6E24B4-9346-C397-E12B-66FBCB608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3" y="5140433"/>
            <a:ext cx="111841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DROP a DEFAULT Constraint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 drop 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DEFAULT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constraint, use the following SQL: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AB8AB-D227-B39E-175B-9849DA79CB0B}"/>
              </a:ext>
            </a:extLst>
          </p:cNvPr>
          <p:cNvSpPr txBox="1"/>
          <p:nvPr/>
        </p:nvSpPr>
        <p:spPr>
          <a:xfrm>
            <a:off x="1027522" y="5875059"/>
            <a:ext cx="6099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ALTER TABLE Persons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ALTER City DROP DEFAULT;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6678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B4DD-73D5-7774-90DF-461E6BE0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30869-15CA-EE27-670F-C4FCB945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SQL JOIN Combines columns from two or more tables in a single result set.</a:t>
            </a:r>
          </a:p>
          <a:p>
            <a:pPr marL="0" indent="0">
              <a:buNone/>
            </a:pP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Inner Join  				</a:t>
            </a:r>
          </a:p>
          <a:p>
            <a:pPr marL="0" indent="0">
              <a:buNone/>
            </a:pP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Outer Join</a:t>
            </a:r>
          </a:p>
          <a:p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outer join</a:t>
            </a:r>
          </a:p>
          <a:p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Right outer join</a:t>
            </a:r>
          </a:p>
          <a:p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outer join</a:t>
            </a:r>
          </a:p>
          <a:p>
            <a:pPr marL="0" indent="0">
              <a:buNone/>
            </a:pP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join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I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263FB-05E2-58EF-E420-13B1132A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B2473-17F6-9EC9-1FAC-CF815BF2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897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0E3-51C4-B1B3-804D-91887599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Beginning SELECT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45287-0BEB-393A-C77E-9AAFF93AA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Static value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all the data from table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all the data by single column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selected column from table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the data with filter condition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empty result set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3C699-72F1-DBD2-6C67-42D85D1B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D3AAC-8809-05EE-E17D-25E5F3F1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34246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8A268-528D-CB9F-3C41-939A7ABF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2425"/>
            <a:ext cx="10515600" cy="5394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Self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Equi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Natural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Straight Join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50E2A-67E2-3118-62E4-37E83EFC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C1A69-96AD-B758-60E6-A11E51E2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18621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0EEC-3737-719C-5BAB-AEECD53F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4"/>
            <a:ext cx="10515600" cy="1325563"/>
          </a:xfrm>
        </p:spPr>
        <p:txBody>
          <a:bodyPr/>
          <a:lstStyle/>
          <a:p>
            <a:pPr algn="ctr"/>
            <a:r>
              <a:rPr lang="en-IN" b="1" u="sng" dirty="0"/>
              <a:t>Inner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D6D9B-074D-B6F7-8429-E55A3C922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Inner Joins returns rows when there is at least one match in both the tables.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Avoid ambiguity by qualifying each column name with table name.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 tables based on relationships as well as ad-hoc.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Operators for Join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= , &lt;,  &gt;, &lt;= , &gt;=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44C49-CC61-3ED1-1C64-9BB0183B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180C7-4ABE-C40C-767D-B3A2D798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5094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9A316-04AB-8B8D-1301-17F37C099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2639D-9178-50B4-877B-15040A12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FD8F9-8109-12C7-D9BD-E85D0FA3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69" y="952108"/>
            <a:ext cx="8880050" cy="482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73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2107FC-923C-F2BF-B302-35925816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9AD6A-53A1-0ECB-12F7-6BB3013C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B7E6F-482D-BCF8-0CAC-1CA0F4B3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811" y="1179319"/>
            <a:ext cx="8851769" cy="44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569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9619-BB83-DA74-0F5D-979C40A0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Implicit Syntax Vs. Explicit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620C6-0B1A-6E7C-8AA2-C3BB9B90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Implicit Syntax: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t1.* ,  t2.*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Table t1, Table t2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 t1.ID = t2.id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Explicit Syntax: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t1.* , t2.*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Table1 t1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Inner Join Table t2 ON t1.ID = t2.ID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EB5A0-0D41-6F9C-DE12-8AA0D2FD4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EE9EE-5310-FE7A-FBD7-A7C8CE0B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067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1724-D6DE-EEE3-B1F4-E9263F7F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3571"/>
            <a:ext cx="10515600" cy="541339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Table1 , Table 2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CDCC3-E9EA-8816-CB19-71280029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26717-BEA1-FFAF-19C7-8A3A8BAB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95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5C515-05FD-AF00-7FBA-C17AA5E9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48" y="1263192"/>
            <a:ext cx="8969517" cy="50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049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F0069-EF2A-9284-DB4A-7A24B4260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340"/>
            <a:ext cx="10515600" cy="570562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Inner Join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18D06-1AF4-234B-35D4-B70DE69E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H&amp;D IT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AAD72-8D0F-069B-6FD3-BCD2BA18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F4729-DA6F-8EF7-ACCB-F3D18132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7" y="1025278"/>
            <a:ext cx="9351934" cy="54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177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F3B88-A07E-4441-579F-88A032698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340"/>
            <a:ext cx="10515600" cy="570562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Alias for </a:t>
            </a:r>
            <a:r>
              <a:rPr lang="en-I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Column_Name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FD8E2-7878-4141-0073-64BD577A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03645-8792-A6E7-F616-E5E68E82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681BB-6528-42CC-3DDD-74EFC16F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57" y="923827"/>
            <a:ext cx="8900931" cy="546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654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3CAD-8137-8623-75BA-B20E923D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4"/>
            <a:ext cx="10515600" cy="1325563"/>
          </a:xfrm>
        </p:spPr>
        <p:txBody>
          <a:bodyPr/>
          <a:lstStyle/>
          <a:p>
            <a:pPr algn="ctr"/>
            <a:r>
              <a:rPr lang="en-IN" b="1" u="sng" dirty="0"/>
              <a:t>Outer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FB82-3C6E-935E-BED2-F084736B4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Outer Join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Right Outer Join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Outer Join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Outer Join returns all the rows from the left table with the matching rows from the right table.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there are no columns matching in the right table, it returns NULL value.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F252F-2F07-0F8C-17FC-B5226B6F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62E89-A78B-4CCE-A5F3-8E346195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5017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31DAF-9ACD-AB9E-F6D6-4BBB40476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462"/>
            <a:ext cx="10515600" cy="546052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Outer Join: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9B560-DC51-4DE8-0782-7D6BAC84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84488-6102-CCB1-156E-2E3DE1BA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99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391E0-4D94-7C86-7357-5ABFA4C4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90" y="1467298"/>
            <a:ext cx="7384420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044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3995</Words>
  <Application>Microsoft Office PowerPoint</Application>
  <PresentationFormat>Widescreen</PresentationFormat>
  <Paragraphs>633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8" baseType="lpstr">
      <vt:lpstr>Arial</vt:lpstr>
      <vt:lpstr>Arial Unicode MS</vt:lpstr>
      <vt:lpstr>Calibri</vt:lpstr>
      <vt:lpstr>Calibri Light</vt:lpstr>
      <vt:lpstr>Wingdings</vt:lpstr>
      <vt:lpstr>1_Office Theme</vt:lpstr>
      <vt:lpstr>MY SQL</vt:lpstr>
      <vt:lpstr>PowerPoint Presentation</vt:lpstr>
      <vt:lpstr>Introduction to MySQL</vt:lpstr>
      <vt:lpstr>PowerPoint Presentation</vt:lpstr>
      <vt:lpstr>Show databases;</vt:lpstr>
      <vt:lpstr>PowerPoint Presentation</vt:lpstr>
      <vt:lpstr>PowerPoint Presentation</vt:lpstr>
      <vt:lpstr>Data Retrieval Techniques</vt:lpstr>
      <vt:lpstr>Beginning SELECT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 statement</vt:lpstr>
      <vt:lpstr>PowerPoint Presentation</vt:lpstr>
      <vt:lpstr>PowerPoint Presentation</vt:lpstr>
      <vt:lpstr>PowerPoint Presentation</vt:lpstr>
      <vt:lpstr>PowerPoint Presentation</vt:lpstr>
      <vt:lpstr>UPDATE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DELETE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Table</vt:lpstr>
      <vt:lpstr>Insert Record</vt:lpstr>
      <vt:lpstr>MySQL Constrains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Joins</vt:lpstr>
      <vt:lpstr>PowerPoint Presentation</vt:lpstr>
      <vt:lpstr>Inner Join</vt:lpstr>
      <vt:lpstr>PowerPoint Presentation</vt:lpstr>
      <vt:lpstr>PowerPoint Presentation</vt:lpstr>
      <vt:lpstr>Implicit Syntax Vs. Explicit Syntax</vt:lpstr>
      <vt:lpstr>PowerPoint Presentation</vt:lpstr>
      <vt:lpstr>PowerPoint Presentation</vt:lpstr>
      <vt:lpstr>PowerPoint Presentation</vt:lpstr>
      <vt:lpstr>Outer Join</vt:lpstr>
      <vt:lpstr>PowerPoint Presentation</vt:lpstr>
      <vt:lpstr>PowerPoint Presentation</vt:lpstr>
      <vt:lpstr>PowerPoint Presentation</vt:lpstr>
      <vt:lpstr>PowerPoint Presentation</vt:lpstr>
      <vt:lpstr>Right Outer Join</vt:lpstr>
      <vt:lpstr>PowerPoint Presentation</vt:lpstr>
      <vt:lpstr>PowerPoint Presentation</vt:lpstr>
      <vt:lpstr>PowerPoint Presentation</vt:lpstr>
      <vt:lpstr>PowerPoint Presentation</vt:lpstr>
      <vt:lpstr>Full Outer 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 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 Join</vt:lpstr>
      <vt:lpstr>PowerPoint Presentation</vt:lpstr>
      <vt:lpstr>Self Join</vt:lpstr>
      <vt:lpstr>PowerPoint Presentation</vt:lpstr>
      <vt:lpstr>PowerPoint Presentation</vt:lpstr>
      <vt:lpstr>Joins with USING Keywords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SQL</dc:title>
  <dc:creator>Abhi A.b</dc:creator>
  <cp:lastModifiedBy>Harshada Sawant</cp:lastModifiedBy>
  <cp:revision>16</cp:revision>
  <dcterms:created xsi:type="dcterms:W3CDTF">2022-10-09T13:36:48Z</dcterms:created>
  <dcterms:modified xsi:type="dcterms:W3CDTF">2022-10-11T04:42:29Z</dcterms:modified>
</cp:coreProperties>
</file>